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3"/>
  </p:notesMasterIdLst>
  <p:handoutMasterIdLst>
    <p:handoutMasterId r:id="rId24"/>
  </p:handoutMasterIdLst>
  <p:sldIdLst>
    <p:sldId id="256" r:id="rId3"/>
    <p:sldId id="275" r:id="rId4"/>
    <p:sldId id="257" r:id="rId5"/>
    <p:sldId id="277" r:id="rId6"/>
    <p:sldId id="279" r:id="rId7"/>
    <p:sldId id="280" r:id="rId8"/>
    <p:sldId id="281" r:id="rId9"/>
    <p:sldId id="292" r:id="rId10"/>
    <p:sldId id="295" r:id="rId11"/>
    <p:sldId id="294" r:id="rId12"/>
    <p:sldId id="296" r:id="rId13"/>
    <p:sldId id="297" r:id="rId14"/>
    <p:sldId id="301" r:id="rId15"/>
    <p:sldId id="302" r:id="rId16"/>
    <p:sldId id="303" r:id="rId17"/>
    <p:sldId id="304" r:id="rId18"/>
    <p:sldId id="305" r:id="rId19"/>
    <p:sldId id="306" r:id="rId20"/>
    <p:sldId id="27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FBCF"/>
    <a:srgbClr val="DAEFC3"/>
    <a:srgbClr val="C0E399"/>
    <a:srgbClr val="57C848"/>
    <a:srgbClr val="49BD39"/>
    <a:srgbClr val="CC9900"/>
    <a:srgbClr val="742117"/>
    <a:srgbClr val="D6E171"/>
    <a:srgbClr val="88AEEC"/>
    <a:srgbClr val="6E9C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4988" autoAdjust="0"/>
  </p:normalViewPr>
  <p:slideViewPr>
    <p:cSldViewPr snapToGrid="0">
      <p:cViewPr varScale="1">
        <p:scale>
          <a:sx n="72" d="100"/>
          <a:sy n="72" d="100"/>
        </p:scale>
        <p:origin x="1104" y="67"/>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25/03/2025</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25/03/2025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4</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𝒌</m:t>
                        </m:r>
                      </m:sub>
                    </m:sSub>
                  </m:oMath>
                </a14:m>
                <a:r>
                  <a:rPr lang="en-US" b="1" dirty="0"/>
                  <a:t> </a:t>
                </a:r>
                <a:r>
                  <a:rPr lang="en-US" dirty="0"/>
                  <a:t>and</a:t>
                </a:r>
                <a:r>
                  <a:rPr lang="en-US" baseline="0" dirty="0"/>
                  <a:t> </a:t>
                </a: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𝒉</m:t>
                        </m:r>
                      </m:e>
                      <m:sub>
                        <m:r>
                          <a:rPr lang="it-IT" b="1" i="1" baseline="0" smtClean="0">
                            <a:latin typeface="Cambria Math" panose="02040503050406030204" pitchFamily="18" charset="0"/>
                          </a:rPr>
                          <m:t>𝒌</m:t>
                        </m:r>
                      </m:sub>
                    </m:sSub>
                  </m:oMath>
                </a14:m>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𝒊</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𝒄</m:t>
                        </m:r>
                      </m:e>
                      <m:sub>
                        <m:r>
                          <a:rPr lang="it-IT" b="1" i="1" smtClean="0">
                            <a:latin typeface="Cambria Math" panose="02040503050406030204" pitchFamily="18" charset="0"/>
                          </a:rPr>
                          <m:t>𝒌</m:t>
                        </m:r>
                      </m:sub>
                    </m:sSub>
                  </m:oMath>
                </a14:m>
                <a:r>
                  <a:rPr lang="en-US" b="1" dirty="0"/>
                  <a:t> </a:t>
                </a:r>
                <a:r>
                  <a:rPr lang="en-US" b="0" dirty="0"/>
                  <a:t>and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𝒐</m:t>
                        </m:r>
                      </m:e>
                      <m:sub>
                        <m:r>
                          <a:rPr lang="it-IT" b="1" i="1" smtClean="0">
                            <a:latin typeface="Cambria Math" panose="02040503050406030204" pitchFamily="18" charset="0"/>
                          </a:rPr>
                          <m:t>𝒌</m:t>
                        </m:r>
                      </m:sub>
                    </m:sSub>
                  </m:oMath>
                </a14:m>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14:m>
                  <m:oMath xmlns:m="http://schemas.openxmlformats.org/officeDocument/2006/math">
                    <m:r>
                      <a:rPr lang="it-IT" b="1" i="1" smtClean="0">
                        <a:latin typeface="Cambria Math" panose="02040503050406030204" pitchFamily="18" charset="0"/>
                      </a:rPr>
                      <m:t>𝒘</m:t>
                    </m:r>
                  </m:oMath>
                </a14:m>
                <a:r>
                  <a:rPr lang="en-US" b="0" dirty="0"/>
                  <a:t> and </a:t>
                </a:r>
                <a14:m>
                  <m:oMath xmlns:m="http://schemas.openxmlformats.org/officeDocument/2006/math">
                    <m:r>
                      <a:rPr lang="it-IT" b="1" i="1" smtClean="0">
                        <a:latin typeface="Cambria Math" panose="02040503050406030204" pitchFamily="18" charset="0"/>
                      </a:rPr>
                      <m:t>𝒃</m:t>
                    </m:r>
                  </m:oMath>
                </a14:m>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14:m>
                  <m:oMath xmlns:m="http://schemas.openxmlformats.org/officeDocument/2006/math">
                    <m:sSubSup>
                      <m:sSubSupPr>
                        <m:ctrlPr>
                          <a:rPr lang="it-IT" sz="1200" b="1" i="1" smtClean="0">
                            <a:latin typeface="Cambria Math" panose="02040503050406030204" pitchFamily="18" charset="0"/>
                          </a:rPr>
                        </m:ctrlPr>
                      </m:sSubSup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up>
                        <m:r>
                          <a:rPr lang="it-IT" sz="1200" b="1" i="1" smtClean="0">
                            <a:latin typeface="Cambria Math" panose="02040503050406030204" pitchFamily="18" charset="0"/>
                          </a:rPr>
                          <m:t>′</m:t>
                        </m:r>
                      </m:sup>
                    </m:sSubSup>
                  </m:oMath>
                </a14:m>
                <a:r>
                  <a:rPr lang="en-US" b="0" dirty="0"/>
                  <a:t> is the intermediate variable</a:t>
                </a:r>
              </a:p>
              <a:p>
                <a:pPr marL="0" indent="0" algn="just">
                  <a:buFont typeface="Arial" panose="020B0604020202020204" pitchFamily="34" charset="0"/>
                  <a:buNone/>
                </a:pPr>
                <a14:m>
                  <m:oMath xmlns:m="http://schemas.openxmlformats.org/officeDocument/2006/math">
                    <m:r>
                      <a:rPr lang="en-US" sz="1200" b="1" i="1" smtClean="0">
                        <a:latin typeface="Cambria Math" panose="02040503050406030204" pitchFamily="18" charset="0"/>
                        <a:ea typeface="Cambria Math" panose="02040503050406030204" pitchFamily="18" charset="0"/>
                      </a:rPr>
                      <m:t>𝝈</m:t>
                    </m:r>
                    <m:d>
                      <m:dPr>
                        <m:ctrlPr>
                          <a:rPr lang="it-IT" sz="1200" b="1"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m:t>
                        </m:r>
                      </m:e>
                    </m:d>
                  </m:oMath>
                </a14:m>
                <a:r>
                  <a:rPr lang="en-US" b="1" dirty="0"/>
                  <a:t> </a:t>
                </a:r>
                <a:r>
                  <a:rPr lang="en-US" b="0" dirty="0"/>
                  <a:t>and </a:t>
                </a:r>
                <a14:m>
                  <m:oMath xmlns:m="http://schemas.openxmlformats.org/officeDocument/2006/math">
                    <m:r>
                      <a:rPr lang="it-IT" sz="1200" b="1" i="0" smtClean="0">
                        <a:latin typeface="Cambria Math" panose="02040503050406030204" pitchFamily="18" charset="0"/>
                      </a:rPr>
                      <m:t>𝐭𝐚𝐧𝐡</m:t>
                    </m:r>
                    <m:r>
                      <a:rPr lang="it-IT" sz="1200" b="1" i="0" smtClean="0">
                        <a:latin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rPr>
                      <m:t>)</m:t>
                    </m:r>
                  </m:oMath>
                </a14:m>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14:m>
                  <m:oMath xmlns:m="http://schemas.openxmlformats.org/officeDocument/2006/math">
                    <m:sSub>
                      <m:sSubPr>
                        <m:ctrlPr>
                          <a:rPr lang="it-IT" b="0" i="1" baseline="0" smtClean="0">
                            <a:latin typeface="Cambria Math" panose="02040503050406030204" pitchFamily="18" charset="0"/>
                          </a:rPr>
                        </m:ctrlPr>
                      </m:sSubPr>
                      <m:e>
                        <m:r>
                          <a:rPr lang="it-IT" b="0" i="1" baseline="0" smtClean="0">
                            <a:latin typeface="Cambria Math" panose="02040503050406030204" pitchFamily="18" charset="0"/>
                          </a:rPr>
                          <m:t>𝑥</m:t>
                        </m:r>
                      </m:e>
                      <m:sub>
                        <m:r>
                          <a:rPr lang="it-IT" b="0" i="1" baseline="0" smtClean="0">
                            <a:latin typeface="Cambria Math" panose="02040503050406030204" pitchFamily="18" charset="0"/>
                          </a:rPr>
                          <m:t>𝑘</m:t>
                        </m:r>
                      </m:sub>
                    </m:sSub>
                  </m:oMath>
                </a14:m>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14:m>
                  <m:oMath xmlns:m="http://schemas.openxmlformats.org/officeDocument/2006/math">
                    <m:r>
                      <a:rPr lang="it-IT" b="1" i="1" baseline="0" smtClean="0">
                        <a:latin typeface="Cambria Math" panose="02040503050406030204" pitchFamily="18" charset="0"/>
                      </a:rPr>
                      <m:t>𝑺𝑶</m:t>
                    </m:r>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𝑪</m:t>
                        </m:r>
                      </m:e>
                      <m:sub>
                        <m:r>
                          <a:rPr lang="it-IT" b="1" i="1" baseline="0" smtClean="0">
                            <a:latin typeface="Cambria Math" panose="02040503050406030204" pitchFamily="18" charset="0"/>
                          </a:rPr>
                          <m:t>𝒌</m:t>
                        </m:r>
                      </m:sub>
                    </m:sSub>
                  </m:oMath>
                </a14:m>
                <a:r>
                  <a:rPr lang="en-US" b="0" dirty="0"/>
                  <a:t> are obtained through:</a:t>
                </a:r>
              </a:p>
              <a:p>
                <a:pPr marL="171450" indent="-171450" algn="just">
                  <a:buFont typeface="Arial" panose="020B0604020202020204" pitchFamily="34" charset="0"/>
                  <a:buChar char="•"/>
                </a:pP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𝒈</m:t>
                        </m:r>
                      </m:e>
                      <m:sub>
                        <m:r>
                          <a:rPr lang="it-IT" b="1" i="1" baseline="0" smtClean="0">
                            <a:latin typeface="Cambria Math" panose="02040503050406030204" pitchFamily="18" charset="0"/>
                          </a:rPr>
                          <m:t>𝒌</m:t>
                        </m:r>
                      </m:sub>
                    </m:sSub>
                  </m:oMath>
                </a14:m>
                <a:r>
                  <a:rPr lang="en-US" b="1" dirty="0"/>
                  <a:t> </a:t>
                </a:r>
                <a:r>
                  <a:rPr lang="en-US" b="0" dirty="0"/>
                  <a:t>that represents the output oof the full connection layer.</a:t>
                </a:r>
              </a:p>
              <a:p>
                <a:pPr marL="171450" indent="-171450" algn="just">
                  <a:buFont typeface="Arial" panose="020B0604020202020204" pitchFamily="34" charset="0"/>
                  <a:buChar char="•"/>
                </a:pPr>
                <a14:m>
                  <m:oMath xmlns:m="http://schemas.openxmlformats.org/officeDocument/2006/math">
                    <m:r>
                      <a:rPr lang="it-IT" b="1" i="1" smtClean="0">
                        <a:latin typeface="Cambria Math" panose="02040503050406030204" pitchFamily="18" charset="0"/>
                      </a:rPr>
                      <m:t>𝒇</m:t>
                    </m:r>
                    <m:d>
                      <m:dPr>
                        <m:ctrlPr>
                          <a:rPr lang="it-IT" b="1" i="1" smtClean="0">
                            <a:latin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m:t>
                        </m:r>
                      </m:e>
                    </m:d>
                  </m:oMath>
                </a14:m>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𝒈</m:t>
                        </m:r>
                      </m:sub>
                    </m:sSub>
                  </m:oMath>
                </a14:m>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𝒈</m:t>
                        </m:r>
                      </m:sub>
                    </m:sSub>
                  </m:oMath>
                </a14:m>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𝒚</m:t>
                        </m:r>
                      </m:sub>
                    </m:sSub>
                  </m:oMath>
                </a14:m>
                <a:r>
                  <a:rPr lang="en-US" b="0" dirty="0"/>
                  <a:t> that represents</a:t>
                </a:r>
                <a:r>
                  <a:rPr lang="en-US" b="0" baseline="0" dirty="0"/>
                  <a:t> the weights matrix of the output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𝒚</m:t>
                        </m:r>
                      </m:sub>
                    </m:sSub>
                  </m:oMath>
                </a14:m>
                <a:r>
                  <a:rPr lang="en-US" b="1" dirty="0"/>
                  <a:t> </a:t>
                </a:r>
                <a:r>
                  <a:rPr lang="en-US" b="0" dirty="0"/>
                  <a:t>that</a:t>
                </a:r>
                <a:r>
                  <a:rPr lang="en-US" b="0" baseline="0" dirty="0"/>
                  <a:t> represents the bias parameters of the output layer.</a:t>
                </a:r>
                <a:endParaRPr lang="en-US" b="1"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14</a:t>
            </a:fld>
            <a:endParaRPr lang="it-IT"/>
          </a:p>
        </p:txBody>
      </p:sp>
    </p:spTree>
    <p:extLst>
      <p:ext uri="{BB962C8B-B14F-4D97-AF65-F5344CB8AC3E}">
        <p14:creationId xmlns:p14="http://schemas.microsoft.com/office/powerpoint/2010/main" val="118867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15</a:t>
            </a:fld>
            <a:endParaRPr lang="it-IT"/>
          </a:p>
        </p:txBody>
      </p:sp>
    </p:spTree>
    <p:extLst>
      <p:ext uri="{BB962C8B-B14F-4D97-AF65-F5344CB8AC3E}">
        <p14:creationId xmlns:p14="http://schemas.microsoft.com/office/powerpoint/2010/main" val="405291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0" dirty="0"/>
                  <a:t>LSTM </a:t>
                </a:r>
                <a:r>
                  <a:rPr lang="it-IT" b="0" dirty="0" err="1"/>
                  <a:t>method</a:t>
                </a:r>
                <a:r>
                  <a:rPr lang="it-IT" b="0" dirty="0"/>
                  <a:t> </a:t>
                </a:r>
                <a:r>
                  <a:rPr lang="it-IT" b="0" dirty="0" err="1"/>
                  <a:t>at</a:t>
                </a:r>
                <a:r>
                  <a:rPr lang="it-IT" b="0"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m:t>C</m:t>
                    </m:r>
                  </m:oMath>
                </a14:m>
                <a:r>
                  <a:rPr lang="en-US" b="0" dirty="0"/>
                  <a:t> is unsatisfactory</a:t>
                </a:r>
                <a:r>
                  <a:rPr lang="en-US" b="0" baseline="0" dirty="0"/>
                  <a:t> because of sharp increase of polarization when the battery works at low temperatures.</a:t>
                </a:r>
              </a:p>
              <a:p>
                <a:pPr marL="0" indent="0">
                  <a:buFont typeface="Arial" panose="020B0604020202020204" pitchFamily="34" charset="0"/>
                  <a:buNone/>
                </a:pPr>
                <a:endParaRPr lang="en-US" b="0" baseline="0" dirty="0"/>
              </a:p>
              <a:p>
                <a:pPr marL="171450" indent="-171450">
                  <a:buFont typeface="Arial" panose="020B0604020202020204" pitchFamily="34" charset="0"/>
                  <a:buChar char="•"/>
                </a:pPr>
                <a:r>
                  <a:rPr lang="en-US" b="0" baseline="0" dirty="0"/>
                  <a:t>The MAX is higher than </a:t>
                </a:r>
                <a14:m>
                  <m:oMath xmlns:m="http://schemas.openxmlformats.org/officeDocument/2006/math">
                    <m:r>
                      <a:rPr lang="it-IT" b="0" i="1" baseline="0" smtClean="0">
                        <a:latin typeface="Cambria Math" panose="02040503050406030204" pitchFamily="18" charset="0"/>
                      </a:rPr>
                      <m:t>10</m:t>
                    </m:r>
                    <m:r>
                      <m:rPr>
                        <m:nor/>
                      </m:rPr>
                      <a:rPr lang="it-IT" b="0" i="0" baseline="0" smtClean="0">
                        <a:latin typeface="Cambria Math" panose="02040503050406030204" pitchFamily="18" charset="0"/>
                      </a:rPr>
                      <m:t>%</m:t>
                    </m:r>
                  </m:oMath>
                </a14:m>
                <a:r>
                  <a:rPr lang="en-US" b="0" dirty="0"/>
                  <a:t> in most cases</a:t>
                </a:r>
                <a:r>
                  <a:rPr lang="en-US" b="0" baseline="0" dirty="0"/>
                  <a:t> indicating that the results are not stable and fluctuate dramatically.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Large estimation deviation emerges when SOC varies in the range of</a:t>
                </a:r>
                <a:r>
                  <a:rPr lang="en-US" b="0" baseline="0" dirty="0"/>
                  <a:t> 30% to 80%.</a:t>
                </a: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16</a:t>
            </a:fld>
            <a:endParaRPr lang="it-IT"/>
          </a:p>
        </p:txBody>
      </p:sp>
    </p:spTree>
    <p:extLst>
      <p:ext uri="{BB962C8B-B14F-4D97-AF65-F5344CB8AC3E}">
        <p14:creationId xmlns:p14="http://schemas.microsoft.com/office/powerpoint/2010/main" val="140659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r>
                  <a:rPr lang="it-IT" b="0" dirty="0" err="1"/>
                  <a:t>It</a:t>
                </a:r>
                <a:r>
                  <a:rPr lang="it-IT" b="0" dirty="0"/>
                  <a:t> can be </a:t>
                </a:r>
                <a:r>
                  <a:rPr lang="it-IT" b="0" dirty="0" err="1"/>
                  <a:t>found</a:t>
                </a:r>
                <a:r>
                  <a:rPr lang="it-IT" b="0" dirty="0"/>
                  <a:t> </a:t>
                </a:r>
                <a:r>
                  <a:rPr lang="it-IT" b="0" dirty="0" err="1"/>
                  <a:t>that</a:t>
                </a:r>
                <a:r>
                  <a:rPr lang="it-IT" b="0" dirty="0"/>
                  <a:t> the RMSE (%), MAX (%) and MAE (%) by the single-LSTM </a:t>
                </a:r>
                <a:r>
                  <a:rPr lang="it-IT" b="0" dirty="0" err="1"/>
                  <a:t>method</a:t>
                </a:r>
                <a:r>
                  <a:rPr lang="it-IT" b="0" dirty="0"/>
                  <a:t> are, </a:t>
                </a:r>
                <a:r>
                  <a:rPr lang="it-IT" b="0" dirty="0" err="1"/>
                  <a:t>respectivly</a:t>
                </a:r>
                <a:r>
                  <a:rPr lang="it-IT" b="0" dirty="0"/>
                  <a:t>, </a:t>
                </a:r>
                <a:r>
                  <a:rPr lang="it-IT" b="0" dirty="0" err="1"/>
                  <a:t>within</a:t>
                </a:r>
                <a:r>
                  <a:rPr lang="it-IT" b="0" dirty="0"/>
                  <a:t> 3.25%, 7.67% and 2.93% </a:t>
                </a:r>
                <a:r>
                  <a:rPr lang="it-IT" b="0" dirty="0" err="1"/>
                  <a:t>while</a:t>
                </a:r>
                <a:r>
                  <a:rPr lang="it-IT" b="0" dirty="0"/>
                  <a:t> </a:t>
                </a:r>
                <a:r>
                  <a:rPr lang="it-IT" b="0" dirty="0" err="1"/>
                  <a:t>ones</a:t>
                </a:r>
                <a:r>
                  <a:rPr lang="it-IT" b="0" dirty="0"/>
                  <a:t> by LSTM-AHIF are 0.635, 0.55% and 0.57% </a:t>
                </a:r>
                <a:r>
                  <a:rPr lang="it-IT" b="0" dirty="0" err="1"/>
                  <a:t>indicating</a:t>
                </a:r>
                <a:r>
                  <a:rPr lang="it-IT" b="0" dirty="0"/>
                  <a:t> </a:t>
                </a:r>
                <a:r>
                  <a:rPr lang="it-IT" b="0" dirty="0" err="1"/>
                  <a:t>that</a:t>
                </a:r>
                <a:r>
                  <a:rPr lang="it-IT" b="0" dirty="0"/>
                  <a:t> the </a:t>
                </a:r>
                <a:r>
                  <a:rPr lang="it-IT" b="0" dirty="0" err="1"/>
                  <a:t>proposed</a:t>
                </a:r>
                <a:r>
                  <a:rPr lang="it-IT" b="0" dirty="0"/>
                  <a:t> </a:t>
                </a:r>
                <a:r>
                  <a:rPr lang="it-IT" b="0" dirty="0" err="1"/>
                  <a:t>method</a:t>
                </a:r>
                <a:r>
                  <a:rPr lang="it-IT" b="0" dirty="0"/>
                  <a:t> highlights strong </a:t>
                </a:r>
                <a:r>
                  <a:rPr lang="it-IT" b="0" dirty="0" err="1"/>
                  <a:t>robustness</a:t>
                </a:r>
                <a:r>
                  <a:rPr lang="it-IT" b="0" dirty="0"/>
                  <a:t> </a:t>
                </a:r>
                <a:r>
                  <a:rPr lang="it-IT" b="0" dirty="0" err="1"/>
                  <a:t>against</a:t>
                </a:r>
                <a:r>
                  <a:rPr lang="it-IT" b="0" dirty="0"/>
                  <a:t> </a:t>
                </a:r>
                <a:r>
                  <a:rPr lang="it-IT" b="0" dirty="0" err="1"/>
                  <a:t>different</a:t>
                </a:r>
                <a:r>
                  <a:rPr lang="it-IT" b="0" dirty="0"/>
                  <a:t> </a:t>
                </a:r>
                <a:r>
                  <a:rPr lang="it-IT" b="0" dirty="0" err="1"/>
                  <a:t>battery</a:t>
                </a:r>
                <a:r>
                  <a:rPr lang="it-IT" b="0" dirty="0"/>
                  <a:t> </a:t>
                </a:r>
                <a:r>
                  <a:rPr lang="it-IT" b="0" dirty="0" err="1"/>
                  <a:t>types</a:t>
                </a:r>
                <a:r>
                  <a:rPr lang="it-IT" b="0" dirty="0"/>
                  <a:t> and superior </a:t>
                </a:r>
                <a:r>
                  <a:rPr lang="it-IT" b="0" dirty="0" err="1"/>
                  <a:t>estimation</a:t>
                </a:r>
                <a:r>
                  <a:rPr lang="it-IT" b="0" dirty="0"/>
                  <a:t> </a:t>
                </a:r>
                <a:r>
                  <a:rPr lang="it-IT" b="0" dirty="0" err="1"/>
                  <a:t>accuracy</a:t>
                </a:r>
                <a:r>
                  <a:rPr lang="it-IT" b="0" dirty="0"/>
                  <a:t> under </a:t>
                </a:r>
                <a:r>
                  <a:rPr lang="it-IT" b="0" dirty="0" err="1"/>
                  <a:t>dynamic</a:t>
                </a:r>
                <a:r>
                  <a:rPr lang="it-IT" b="0" dirty="0"/>
                  <a:t> time-</a:t>
                </a:r>
                <a:r>
                  <a:rPr lang="it-IT" b="0" dirty="0" err="1"/>
                  <a:t>varying</a:t>
                </a:r>
                <a:r>
                  <a:rPr lang="it-IT" b="0" dirty="0"/>
                  <a:t> temperature </a:t>
                </a:r>
                <a:r>
                  <a:rPr lang="it-IT" b="0" dirty="0" err="1"/>
                  <a:t>conditions</a:t>
                </a:r>
                <a:r>
                  <a:rPr lang="it-IT" b="0" dirty="0"/>
                  <a:t>.</a:t>
                </a:r>
              </a:p>
              <a:p>
                <a:pPr marL="0" indent="0">
                  <a:buFont typeface="Arial" panose="020B0604020202020204" pitchFamily="34" charset="0"/>
                  <a:buNone/>
                </a:pPr>
                <a:endParaRPr lang="it-IT" b="0" dirty="0"/>
              </a:p>
              <a:p>
                <a:pPr marL="0" indent="0">
                  <a:buFont typeface="Arial" panose="020B0604020202020204" pitchFamily="34" charset="0"/>
                  <a:buNone/>
                </a:pPr>
                <a:r>
                  <a:rPr lang="it-IT" b="0" dirty="0" err="1"/>
                  <a:t>Moreover</a:t>
                </a:r>
                <a:r>
                  <a:rPr lang="it-IT" b="0" dirty="0"/>
                  <a:t>, </a:t>
                </a:r>
                <a:r>
                  <a:rPr lang="it-IT" b="0" dirty="0" err="1"/>
                  <a:t>considering</a:t>
                </a:r>
                <a:r>
                  <a:rPr lang="it-IT" b="0" dirty="0"/>
                  <a:t> </a:t>
                </a:r>
                <a:r>
                  <a:rPr lang="it-IT" b="0" dirty="0" err="1"/>
                  <a:t>aged</a:t>
                </a:r>
                <a:r>
                  <a:rPr lang="it-IT" b="0" dirty="0"/>
                  <a:t> test data, i.e. </a:t>
                </a:r>
                <a:r>
                  <a:rPr lang="it-IT" b="0" dirty="0" err="1"/>
                  <a:t>batteries</a:t>
                </a:r>
                <a:r>
                  <a:rPr lang="it-IT" b="0" dirty="0"/>
                  <a:t> with SOH </a:t>
                </a:r>
                <a:r>
                  <a:rPr lang="it-IT" b="0" dirty="0" err="1"/>
                  <a:t>values</a:t>
                </a:r>
                <a:r>
                  <a:rPr lang="it-IT" b="0" dirty="0"/>
                  <a:t> </a:t>
                </a:r>
                <a:r>
                  <a:rPr lang="it-IT" b="0" dirty="0" err="1"/>
                  <a:t>equal</a:t>
                </a:r>
                <a:r>
                  <a:rPr lang="it-IT" b="0" dirty="0"/>
                  <a:t> to 87%, </a:t>
                </a:r>
                <a:r>
                  <a:rPr lang="it-IT" b="0" dirty="0" err="1"/>
                  <a:t>it</a:t>
                </a:r>
                <a:r>
                  <a:rPr lang="it-IT" b="0" dirty="0"/>
                  <a:t> </a:t>
                </a:r>
                <a:r>
                  <a:rPr lang="it-IT" b="0" dirty="0" err="1"/>
                  <a:t>is</a:t>
                </a:r>
                <a:r>
                  <a:rPr lang="it-IT" b="0" dirty="0"/>
                  <a:t> </a:t>
                </a:r>
                <a:r>
                  <a:rPr lang="it-IT" b="0" dirty="0" err="1"/>
                  <a:t>possible</a:t>
                </a:r>
                <a:r>
                  <a:rPr lang="it-IT" b="0" dirty="0"/>
                  <a:t> to conclude </a:t>
                </a:r>
                <a:r>
                  <a:rPr lang="it-IT" b="0" dirty="0" err="1"/>
                  <a:t>that</a:t>
                </a:r>
                <a:r>
                  <a:rPr lang="it-IT" b="0" dirty="0"/>
                  <a:t> single-LSTM </a:t>
                </a:r>
                <a:r>
                  <a:rPr lang="it-IT" b="0" dirty="0" err="1"/>
                  <a:t>cannot</a:t>
                </a:r>
                <a:r>
                  <a:rPr lang="it-IT" b="0" dirty="0"/>
                  <a:t> </a:t>
                </a:r>
                <a:r>
                  <a:rPr lang="it-IT" b="0" dirty="0" err="1"/>
                  <a:t>predict</a:t>
                </a:r>
                <a:r>
                  <a:rPr lang="it-IT" b="0" dirty="0"/>
                  <a:t> the SOC </a:t>
                </a:r>
                <a:r>
                  <a:rPr lang="it-IT" b="0" dirty="0" err="1"/>
                  <a:t>accurately</a:t>
                </a:r>
                <a:r>
                  <a:rPr lang="it-IT" b="0" dirty="0"/>
                  <a:t> </a:t>
                </a:r>
                <a:r>
                  <a:rPr lang="it-IT" b="0" dirty="0" err="1"/>
                  <a:t>when</a:t>
                </a:r>
                <a:r>
                  <a:rPr lang="it-IT" b="0" dirty="0"/>
                  <a:t> the </a:t>
                </a:r>
                <a:r>
                  <a:rPr lang="it-IT" b="0" dirty="0" err="1"/>
                  <a:t>battery</a:t>
                </a:r>
                <a:r>
                  <a:rPr lang="it-IT" b="0" dirty="0"/>
                  <a:t> </a:t>
                </a:r>
                <a:r>
                  <a:rPr lang="it-IT" b="0" dirty="0" err="1"/>
                  <a:t>is</a:t>
                </a:r>
                <a:r>
                  <a:rPr lang="it-IT" b="0" dirty="0"/>
                  <a:t> </a:t>
                </a:r>
                <a:r>
                  <a:rPr lang="it-IT" b="0" dirty="0" err="1"/>
                  <a:t>aged</a:t>
                </a:r>
                <a:r>
                  <a:rPr lang="it-IT" b="0" dirty="0"/>
                  <a:t>. The </a:t>
                </a:r>
                <a:r>
                  <a:rPr lang="it-IT" b="0" dirty="0" err="1"/>
                  <a:t>proposed</a:t>
                </a:r>
                <a:r>
                  <a:rPr lang="it-IT" b="0" dirty="0"/>
                  <a:t> </a:t>
                </a:r>
                <a:r>
                  <a:rPr lang="it-IT" b="0" dirty="0" err="1"/>
                  <a:t>method</a:t>
                </a:r>
                <a:r>
                  <a:rPr lang="it-IT" b="0" dirty="0"/>
                  <a:t> (LSTM-AHIF), </a:t>
                </a:r>
                <a:r>
                  <a:rPr lang="it-IT" b="0" dirty="0" err="1"/>
                  <a:t>instead</a:t>
                </a:r>
                <a:r>
                  <a:rPr lang="it-IT" b="0" dirty="0"/>
                  <a:t>, </a:t>
                </a:r>
                <a:r>
                  <a:rPr lang="it-IT" b="0" dirty="0" err="1"/>
                  <a:t>achieves</a:t>
                </a:r>
                <a:r>
                  <a:rPr lang="it-IT" b="0" dirty="0"/>
                  <a:t> </a:t>
                </a:r>
                <a:r>
                  <a:rPr lang="it-IT" b="0" dirty="0" err="1"/>
                  <a:t>quite</a:t>
                </a:r>
                <a:r>
                  <a:rPr lang="it-IT" b="0" dirty="0"/>
                  <a:t> low </a:t>
                </a:r>
                <a:r>
                  <a:rPr lang="it-IT" b="0" dirty="0" err="1"/>
                  <a:t>errors</a:t>
                </a:r>
                <a:r>
                  <a:rPr lang="it-IT" b="0" dirty="0"/>
                  <a:t>. </a:t>
                </a:r>
                <a:r>
                  <a:rPr lang="it-IT" b="0" dirty="0" err="1"/>
                  <a:t>Therefore</a:t>
                </a:r>
                <a:r>
                  <a:rPr lang="it-IT" b="0" dirty="0"/>
                  <a:t>, </a:t>
                </a:r>
                <a:r>
                  <a:rPr lang="it-IT" b="0" dirty="0" err="1"/>
                  <a:t>these</a:t>
                </a:r>
                <a:r>
                  <a:rPr lang="it-IT" b="0" dirty="0"/>
                  <a:t> </a:t>
                </a:r>
                <a:r>
                  <a:rPr lang="it-IT" b="0" dirty="0" err="1"/>
                  <a:t>results</a:t>
                </a:r>
                <a:r>
                  <a:rPr lang="it-IT" b="0" dirty="0"/>
                  <a:t> </a:t>
                </a:r>
                <a:r>
                  <a:rPr lang="it-IT" b="0" dirty="0" err="1"/>
                  <a:t>clearly</a:t>
                </a:r>
                <a:r>
                  <a:rPr lang="it-IT" b="0" dirty="0"/>
                  <a:t> </a:t>
                </a:r>
                <a:r>
                  <a:rPr lang="it-IT" b="0" dirty="0" err="1"/>
                  <a:t>manifest</a:t>
                </a:r>
                <a:r>
                  <a:rPr lang="it-IT" b="0" dirty="0"/>
                  <a:t> the </a:t>
                </a:r>
                <a:r>
                  <a:rPr lang="it-IT" b="0" dirty="0" err="1"/>
                  <a:t>effectiveness</a:t>
                </a:r>
                <a:r>
                  <a:rPr lang="it-IT" b="0" dirty="0"/>
                  <a:t> of the </a:t>
                </a:r>
                <a:r>
                  <a:rPr lang="it-IT" b="0" dirty="0" err="1"/>
                  <a:t>proposed</a:t>
                </a:r>
                <a:r>
                  <a:rPr lang="it-IT" b="0" dirty="0"/>
                  <a:t> </a:t>
                </a:r>
                <a:r>
                  <a:rPr lang="it-IT" b="0" dirty="0" err="1"/>
                  <a:t>method</a:t>
                </a:r>
                <a:r>
                  <a:rPr lang="it-IT" b="0" dirty="0"/>
                  <a:t> </a:t>
                </a:r>
                <a:r>
                  <a:rPr lang="it-IT" b="0" dirty="0" err="1"/>
                  <a:t>even</a:t>
                </a:r>
                <a:r>
                  <a:rPr lang="it-IT" b="0" dirty="0"/>
                  <a:t> in the </a:t>
                </a:r>
                <a:r>
                  <a:rPr lang="it-IT" b="0" dirty="0" err="1"/>
                  <a:t>aged</a:t>
                </a:r>
                <a:r>
                  <a:rPr lang="it-IT" b="0" dirty="0"/>
                  <a:t> </a:t>
                </a:r>
                <a:r>
                  <a:rPr lang="it-IT" b="0" dirty="0" err="1"/>
                  <a:t>batteries</a:t>
                </a:r>
                <a:r>
                  <a:rPr lang="it-IT" b="0" dirty="0"/>
                  <a:t>.</a:t>
                </a: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17</a:t>
            </a:fld>
            <a:endParaRPr lang="it-IT"/>
          </a:p>
        </p:txBody>
      </p:sp>
    </p:spTree>
    <p:extLst>
      <p:ext uri="{BB962C8B-B14F-4D97-AF65-F5344CB8AC3E}">
        <p14:creationId xmlns:p14="http://schemas.microsoft.com/office/powerpoint/2010/main" val="149279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b="1" dirty="0" err="1"/>
              <a:t>main</a:t>
            </a:r>
            <a:r>
              <a:rPr lang="it-IT" b="1" dirty="0"/>
              <a:t> </a:t>
            </a:r>
            <a:r>
              <a:rPr lang="it-IT" b="1" dirty="0" err="1"/>
              <a:t>objective</a:t>
            </a:r>
            <a:r>
              <a:rPr lang="it-IT" b="1" dirty="0"/>
              <a:t> of </a:t>
            </a:r>
            <a:r>
              <a:rPr lang="it-IT" b="1" dirty="0" err="1"/>
              <a:t>this</a:t>
            </a:r>
            <a:r>
              <a:rPr lang="it-IT" b="1" dirty="0"/>
              <a:t> work </a:t>
            </a:r>
            <a:r>
              <a:rPr lang="it-IT" dirty="0" err="1"/>
              <a:t>is</a:t>
            </a:r>
            <a:r>
              <a:rPr lang="it-IT" dirty="0"/>
              <a:t> to propose an </a:t>
            </a:r>
            <a:r>
              <a:rPr lang="it-IT" dirty="0" err="1"/>
              <a:t>optimized</a:t>
            </a:r>
            <a:r>
              <a:rPr lang="it-IT" dirty="0"/>
              <a:t> deep learning </a:t>
            </a:r>
            <a:r>
              <a:rPr lang="it-IT" dirty="0" err="1"/>
              <a:t>approach</a:t>
            </a:r>
            <a:r>
              <a:rPr lang="it-IT" dirty="0"/>
              <a:t> to estimate the SOC and </a:t>
            </a:r>
            <a:r>
              <a:rPr lang="it-IT" dirty="0" err="1"/>
              <a:t>explain</a:t>
            </a:r>
            <a:r>
              <a:rPr lang="it-IT" dirty="0"/>
              <a:t> the model with the </a:t>
            </a:r>
            <a:r>
              <a:rPr lang="it-IT" dirty="0" err="1"/>
              <a:t>explainable</a:t>
            </a:r>
            <a:r>
              <a:rPr lang="it-IT" dirty="0"/>
              <a:t> AI.</a:t>
            </a:r>
          </a:p>
          <a:p>
            <a:pPr marL="228600" indent="-228600">
              <a:buFont typeface="+mj-lt"/>
              <a:buAutoNum type="arabicPeriod"/>
            </a:pPr>
            <a:r>
              <a:rPr lang="en-US" dirty="0"/>
              <a:t>Collect and preprocess the data for the model training.</a:t>
            </a:r>
          </a:p>
          <a:p>
            <a:pPr marL="228600" indent="-228600">
              <a:buFont typeface="+mj-lt"/>
              <a:buAutoNum type="arabicPeriod"/>
            </a:pPr>
            <a:r>
              <a:rPr lang="en-US" dirty="0"/>
              <a:t>5 DL model architectures, based on CNN and RNN, were built to estimate the SOC of the EV battery in an optimum way.</a:t>
            </a:r>
          </a:p>
          <a:p>
            <a:pPr marL="228600" indent="-228600">
              <a:buFont typeface="+mj-lt"/>
              <a:buAutoNum type="arabicPeriod"/>
            </a:pPr>
            <a:r>
              <a:rPr lang="en-US" dirty="0"/>
              <a:t>Training of these 5 models with training data and verified with testing data.</a:t>
            </a:r>
          </a:p>
          <a:p>
            <a:pPr marL="228600" indent="-228600">
              <a:buFont typeface="+mj-lt"/>
              <a:buAutoNum type="arabicPeriod"/>
            </a:pPr>
            <a:r>
              <a:rPr lang="en-US" dirty="0"/>
              <a:t>Comparison among these 5 models.</a:t>
            </a:r>
          </a:p>
          <a:p>
            <a:pPr marL="228600" indent="-228600">
              <a:buFont typeface="+mj-lt"/>
              <a:buAutoNum type="arabicPeriod"/>
            </a:pPr>
            <a:r>
              <a:rPr lang="en-US" dirty="0"/>
              <a:t>Choosing of an optimum model.</a:t>
            </a:r>
          </a:p>
          <a:p>
            <a:pPr marL="228600" indent="-228600">
              <a:buFont typeface="+mj-lt"/>
              <a:buAutoNum type="arabicPeriod"/>
            </a:pPr>
            <a:r>
              <a:rPr lang="en-US" dirty="0"/>
              <a:t>Comparison between optimum model and existing state-of-art models.</a:t>
            </a:r>
          </a:p>
          <a:p>
            <a:pPr marL="228600" indent="-228600">
              <a:buFont typeface="+mj-lt"/>
              <a:buAutoNum type="arabicPeriod"/>
            </a:pPr>
            <a:r>
              <a:rPr lang="en-US" dirty="0"/>
              <a:t>Explanation of the optimum model via </a:t>
            </a:r>
            <a:r>
              <a:rPr lang="it-IT" dirty="0" err="1"/>
              <a:t>explainable</a:t>
            </a:r>
            <a:r>
              <a:rPr lang="it-IT" dirty="0"/>
              <a:t> AI.</a:t>
            </a:r>
            <a:endParaRPr lang="en-US" dirty="0"/>
          </a:p>
          <a:p>
            <a:pPr marL="228600" indent="-228600">
              <a:buFont typeface="+mj-lt"/>
              <a:buAutoNum type="arabicPeriod"/>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8</a:t>
            </a:fld>
            <a:endParaRPr lang="it-IT"/>
          </a:p>
        </p:txBody>
      </p:sp>
    </p:spTree>
    <p:extLst>
      <p:ext uri="{BB962C8B-B14F-4D97-AF65-F5344CB8AC3E}">
        <p14:creationId xmlns:p14="http://schemas.microsoft.com/office/powerpoint/2010/main" val="338486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p:txBody>
          </p:sp>
        </mc:Choice>
        <mc:Fallback xmlns="">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27857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1" dirty="0"/>
              <a:t>LSTM</a:t>
            </a:r>
            <a:r>
              <a:rPr lang="it-IT" dirty="0"/>
              <a:t>: LSTM </a:t>
            </a:r>
            <a:r>
              <a:rPr lang="it-IT" dirty="0" err="1"/>
              <a:t>is</a:t>
            </a:r>
            <a:r>
              <a:rPr lang="it-IT" dirty="0"/>
              <a:t> </a:t>
            </a:r>
            <a:r>
              <a:rPr lang="it-IT" dirty="0" err="1"/>
              <a:t>used</a:t>
            </a:r>
            <a:r>
              <a:rPr lang="it-IT" dirty="0"/>
              <a:t> </a:t>
            </a:r>
            <a:r>
              <a:rPr lang="it-IT" dirty="0" err="1"/>
              <a:t>because</a:t>
            </a:r>
            <a:r>
              <a:rPr lang="it-IT" dirty="0"/>
              <a:t> of </a:t>
            </a:r>
            <a:r>
              <a:rPr lang="it-IT" dirty="0" err="1"/>
              <a:t>its</a:t>
            </a:r>
            <a:r>
              <a:rPr lang="it-IT" dirty="0"/>
              <a:t> </a:t>
            </a:r>
            <a:r>
              <a:rPr lang="it-IT" dirty="0" err="1"/>
              <a:t>unique</a:t>
            </a:r>
            <a:r>
              <a:rPr lang="it-IT" dirty="0"/>
              <a:t> </a:t>
            </a:r>
            <a:r>
              <a:rPr lang="it-IT" dirty="0" err="1"/>
              <a:t>ability</a:t>
            </a:r>
            <a:r>
              <a:rPr lang="it-IT" dirty="0"/>
              <a:t> to </a:t>
            </a:r>
            <a:r>
              <a:rPr lang="it-IT" dirty="0" err="1"/>
              <a:t>disingenuously</a:t>
            </a:r>
            <a:r>
              <a:rPr lang="it-IT" dirty="0"/>
              <a:t> </a:t>
            </a:r>
            <a:r>
              <a:rPr lang="it-IT" dirty="0" err="1"/>
              <a:t>recognize</a:t>
            </a:r>
            <a:r>
              <a:rPr lang="it-IT" dirty="0"/>
              <a:t> </a:t>
            </a:r>
            <a:r>
              <a:rPr lang="it-IT" dirty="0" err="1"/>
              <a:t>sequences</a:t>
            </a:r>
            <a:r>
              <a:rPr lang="it-IT" dirty="0"/>
              <a:t> over </a:t>
            </a:r>
            <a:r>
              <a:rPr lang="it-IT" dirty="0" err="1"/>
              <a:t>extended</a:t>
            </a:r>
            <a:r>
              <a:rPr lang="it-IT" dirty="0"/>
              <a:t> </a:t>
            </a:r>
            <a:r>
              <a:rPr lang="it-IT" dirty="0" err="1"/>
              <a:t>periods</a:t>
            </a:r>
            <a:r>
              <a:rPr lang="it-IT" dirty="0"/>
              <a:t> of time. </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CNN-LSTM</a:t>
            </a:r>
            <a:r>
              <a:rPr lang="it-IT" dirty="0"/>
              <a:t>: CNN </a:t>
            </a:r>
            <a:r>
              <a:rPr lang="it-IT" dirty="0" err="1"/>
              <a:t>is</a:t>
            </a:r>
            <a:r>
              <a:rPr lang="it-IT" dirty="0"/>
              <a:t> </a:t>
            </a:r>
            <a:r>
              <a:rPr lang="it-IT" dirty="0" err="1"/>
              <a:t>used</a:t>
            </a:r>
            <a:r>
              <a:rPr lang="it-IT" dirty="0"/>
              <a:t> for the </a:t>
            </a:r>
            <a:r>
              <a:rPr lang="it-IT" dirty="0" err="1"/>
              <a:t>extraction</a:t>
            </a:r>
            <a:r>
              <a:rPr lang="it-IT" dirty="0"/>
              <a:t> of features on the input data and </a:t>
            </a:r>
            <a:r>
              <a:rPr lang="it-IT" dirty="0" err="1"/>
              <a:t>merged</a:t>
            </a:r>
            <a:r>
              <a:rPr lang="it-IT" dirty="0"/>
              <a:t> </a:t>
            </a:r>
            <a:r>
              <a:rPr lang="it-IT" dirty="0" err="1"/>
              <a:t>then</a:t>
            </a:r>
            <a:r>
              <a:rPr lang="it-IT" dirty="0"/>
              <a:t> with the </a:t>
            </a:r>
            <a:r>
              <a:rPr lang="it-IT" dirty="0" err="1"/>
              <a:t>LSTMs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CNN-Bi-</a:t>
            </a:r>
            <a:r>
              <a:rPr lang="it-IT" b="1" dirty="0" err="1"/>
              <a:t>Directional</a:t>
            </a:r>
            <a:r>
              <a:rPr lang="it-IT" b="1" dirty="0"/>
              <a:t> LSTM</a:t>
            </a:r>
            <a:r>
              <a:rPr lang="it-IT" dirty="0"/>
              <a:t>: A Bi-</a:t>
            </a:r>
            <a:r>
              <a:rPr lang="it-IT" dirty="0" err="1"/>
              <a:t>Directional</a:t>
            </a:r>
            <a:r>
              <a:rPr lang="it-IT" dirty="0"/>
              <a:t> LSTM </a:t>
            </a:r>
            <a:r>
              <a:rPr lang="it-IT" dirty="0" err="1"/>
              <a:t>is</a:t>
            </a:r>
            <a:r>
              <a:rPr lang="it-IT" dirty="0"/>
              <a:t> a </a:t>
            </a:r>
            <a:r>
              <a:rPr lang="it-IT" dirty="0" err="1"/>
              <a:t>sequential</a:t>
            </a:r>
            <a:r>
              <a:rPr lang="it-IT" dirty="0"/>
              <a:t> </a:t>
            </a:r>
            <a:r>
              <a:rPr lang="it-IT" dirty="0" err="1"/>
              <a:t>computational</a:t>
            </a:r>
            <a:r>
              <a:rPr lang="it-IT" dirty="0"/>
              <a:t> framework </a:t>
            </a:r>
            <a:r>
              <a:rPr lang="it-IT" dirty="0" err="1"/>
              <a:t>that</a:t>
            </a:r>
            <a:r>
              <a:rPr lang="it-IT" dirty="0"/>
              <a:t> </a:t>
            </a:r>
            <a:r>
              <a:rPr lang="it-IT" dirty="0" err="1"/>
              <a:t>consists</a:t>
            </a:r>
            <a:r>
              <a:rPr lang="it-IT" dirty="0"/>
              <a:t> of 2 LSTM, one of </a:t>
            </a:r>
            <a:r>
              <a:rPr lang="it-IT" dirty="0" err="1"/>
              <a:t>which</a:t>
            </a:r>
            <a:r>
              <a:rPr lang="it-IT" dirty="0"/>
              <a:t> </a:t>
            </a:r>
            <a:r>
              <a:rPr lang="it-IT" dirty="0" err="1"/>
              <a:t>receives</a:t>
            </a:r>
            <a:r>
              <a:rPr lang="it-IT" dirty="0"/>
              <a:t> the input in </a:t>
            </a:r>
            <a:r>
              <a:rPr lang="it-IT" dirty="0" err="1"/>
              <a:t>forward</a:t>
            </a:r>
            <a:r>
              <a:rPr lang="it-IT" dirty="0"/>
              <a:t> time </a:t>
            </a:r>
            <a:r>
              <a:rPr lang="it-IT" dirty="0" err="1"/>
              <a:t>order</a:t>
            </a:r>
            <a:r>
              <a:rPr lang="it-IT" dirty="0"/>
              <a:t> and the </a:t>
            </a:r>
            <a:r>
              <a:rPr lang="it-IT" dirty="0" err="1"/>
              <a:t>other</a:t>
            </a:r>
            <a:r>
              <a:rPr lang="it-IT" dirty="0"/>
              <a:t> </a:t>
            </a:r>
            <a:r>
              <a:rPr lang="it-IT" dirty="0" err="1"/>
              <a:t>receives</a:t>
            </a:r>
            <a:r>
              <a:rPr lang="it-IT" dirty="0"/>
              <a:t> the input in </a:t>
            </a:r>
            <a:r>
              <a:rPr lang="it-IT" dirty="0" err="1"/>
              <a:t>backward</a:t>
            </a:r>
            <a:r>
              <a:rPr lang="it-IT" dirty="0"/>
              <a:t> time </a:t>
            </a:r>
            <a:r>
              <a:rPr lang="it-IT" dirty="0" err="1"/>
              <a:t>order</a:t>
            </a:r>
            <a:r>
              <a:rPr lang="it-IT" dirty="0"/>
              <a:t>. The </a:t>
            </a:r>
            <a:r>
              <a:rPr lang="it-IT" dirty="0" err="1"/>
              <a:t>other</a:t>
            </a:r>
            <a:r>
              <a:rPr lang="it-IT" dirty="0"/>
              <a:t> parts of </a:t>
            </a:r>
            <a:r>
              <a:rPr lang="it-IT" dirty="0" err="1"/>
              <a:t>architecture</a:t>
            </a:r>
            <a:r>
              <a:rPr lang="it-IT" dirty="0"/>
              <a:t> are the </a:t>
            </a:r>
            <a:r>
              <a:rPr lang="it-IT" dirty="0" err="1"/>
              <a:t>same</a:t>
            </a:r>
            <a:r>
              <a:rPr lang="it-IT" dirty="0"/>
              <a:t> of the </a:t>
            </a:r>
            <a:r>
              <a:rPr lang="it-IT" dirty="0" err="1"/>
              <a:t>previous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GRU</a:t>
            </a:r>
            <a:r>
              <a:rPr lang="it-IT" dirty="0"/>
              <a:t>: GRU </a:t>
            </a:r>
            <a:r>
              <a:rPr lang="it-IT" dirty="0" err="1"/>
              <a:t>is</a:t>
            </a:r>
            <a:r>
              <a:rPr lang="it-IT" dirty="0"/>
              <a:t> </a:t>
            </a:r>
            <a:r>
              <a:rPr lang="it-IT" dirty="0" err="1"/>
              <a:t>used</a:t>
            </a:r>
            <a:r>
              <a:rPr lang="it-IT" dirty="0"/>
              <a:t> </a:t>
            </a:r>
            <a:r>
              <a:rPr lang="it-IT" dirty="0" err="1"/>
              <a:t>because</a:t>
            </a:r>
            <a:r>
              <a:rPr lang="it-IT" dirty="0"/>
              <a:t> of a </a:t>
            </a:r>
            <a:r>
              <a:rPr lang="it-IT" dirty="0" err="1"/>
              <a:t>less</a:t>
            </a:r>
            <a:r>
              <a:rPr lang="it-IT" dirty="0"/>
              <a:t> </a:t>
            </a:r>
            <a:r>
              <a:rPr lang="it-IT" dirty="0" err="1"/>
              <a:t>number</a:t>
            </a:r>
            <a:r>
              <a:rPr lang="it-IT" dirty="0"/>
              <a:t> of gates (</a:t>
            </a:r>
            <a:r>
              <a:rPr lang="it-IT" dirty="0" err="1"/>
              <a:t>than</a:t>
            </a:r>
            <a:r>
              <a:rPr lang="it-IT" dirty="0"/>
              <a:t> LSTM) and so for </a:t>
            </a:r>
            <a:r>
              <a:rPr lang="it-IT" dirty="0" err="1"/>
              <a:t>its</a:t>
            </a:r>
            <a:r>
              <a:rPr lang="it-IT" dirty="0"/>
              <a:t> </a:t>
            </a:r>
            <a:r>
              <a:rPr lang="it-IT" dirty="0" err="1"/>
              <a:t>less</a:t>
            </a:r>
            <a:r>
              <a:rPr lang="it-IT" dirty="0"/>
              <a:t> </a:t>
            </a:r>
            <a:r>
              <a:rPr lang="it-IT" dirty="0" err="1"/>
              <a:t>complexity</a:t>
            </a:r>
            <a:r>
              <a:rPr lang="it-IT" dirty="0"/>
              <a:t> (</a:t>
            </a:r>
            <a:r>
              <a:rPr lang="it-IT" dirty="0" err="1"/>
              <a:t>than</a:t>
            </a:r>
            <a:r>
              <a:rPr lang="it-IT" dirty="0"/>
              <a:t> LSTM).</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err="1"/>
              <a:t>Hybrid</a:t>
            </a:r>
            <a:r>
              <a:rPr lang="it-IT" b="1" dirty="0"/>
              <a:t> CNN-GRU-LSTM</a:t>
            </a:r>
            <a:r>
              <a:rPr lang="it-IT" dirty="0"/>
              <a:t>: </a:t>
            </a:r>
            <a:r>
              <a:rPr lang="it-IT" dirty="0" err="1"/>
              <a:t>Hybrid</a:t>
            </a:r>
            <a:r>
              <a:rPr lang="it-IT" dirty="0"/>
              <a:t> model </a:t>
            </a:r>
            <a:r>
              <a:rPr lang="it-IT" dirty="0" err="1"/>
              <a:t>is</a:t>
            </a:r>
            <a:r>
              <a:rPr lang="it-IT" dirty="0"/>
              <a:t> </a:t>
            </a:r>
            <a:r>
              <a:rPr lang="it-IT" dirty="0" err="1"/>
              <a:t>important</a:t>
            </a:r>
            <a:r>
              <a:rPr lang="it-IT" dirty="0"/>
              <a:t> to include the </a:t>
            </a:r>
            <a:r>
              <a:rPr lang="it-IT" dirty="0" err="1"/>
              <a:t>prevention</a:t>
            </a:r>
            <a:r>
              <a:rPr lang="it-IT" dirty="0"/>
              <a:t> from long-</a:t>
            </a:r>
            <a:r>
              <a:rPr lang="it-IT" dirty="0" err="1"/>
              <a:t>term</a:t>
            </a:r>
            <a:r>
              <a:rPr lang="it-IT" dirty="0"/>
              <a:t> </a:t>
            </a:r>
            <a:r>
              <a:rPr lang="it-IT" dirty="0" err="1"/>
              <a:t>dependency</a:t>
            </a:r>
            <a:r>
              <a:rPr lang="it-IT" dirty="0"/>
              <a:t> of LSTM, the feature </a:t>
            </a:r>
            <a:r>
              <a:rPr lang="it-IT" dirty="0" err="1"/>
              <a:t>extraction</a:t>
            </a:r>
            <a:r>
              <a:rPr lang="it-IT" dirty="0"/>
              <a:t> of CNN and the </a:t>
            </a:r>
            <a:r>
              <a:rPr lang="it-IT" dirty="0" err="1"/>
              <a:t>less</a:t>
            </a:r>
            <a:r>
              <a:rPr lang="it-IT" dirty="0"/>
              <a:t> </a:t>
            </a:r>
            <a:r>
              <a:rPr lang="it-IT" dirty="0" err="1"/>
              <a:t>complexity</a:t>
            </a:r>
            <a:r>
              <a:rPr lang="it-IT" dirty="0"/>
              <a:t> of GRU.</a:t>
            </a:r>
          </a:p>
          <a:p>
            <a:pPr marL="171450" indent="-171450">
              <a:buFont typeface="Arial" panose="020B0604020202020204" pitchFamily="34" charset="0"/>
              <a:buChar char="•"/>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6064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11</a:t>
            </a:fld>
            <a:endParaRPr lang="it-IT"/>
          </a:p>
        </p:txBody>
      </p:sp>
    </p:spTree>
    <p:extLst>
      <p:ext uri="{BB962C8B-B14F-4D97-AF65-F5344CB8AC3E}">
        <p14:creationId xmlns:p14="http://schemas.microsoft.com/office/powerpoint/2010/main" val="324343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12</a:t>
            </a:fld>
            <a:endParaRPr lang="it-IT"/>
          </a:p>
        </p:txBody>
      </p:sp>
    </p:spTree>
    <p:extLst>
      <p:ext uri="{BB962C8B-B14F-4D97-AF65-F5344CB8AC3E}">
        <p14:creationId xmlns:p14="http://schemas.microsoft.com/office/powerpoint/2010/main" val="3347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the </a:t>
                </a:r>
                <a:r>
                  <a:rPr lang="it-IT" dirty="0" err="1"/>
                  <a:t>dynamic</a:t>
                </a:r>
                <a:r>
                  <a:rPr lang="it-IT" dirty="0"/>
                  <a:t> data are </a:t>
                </a:r>
                <a:r>
                  <a:rPr lang="it-IT" dirty="0" err="1"/>
                  <a:t>acquired</a:t>
                </a:r>
                <a:endParaRPr lang="it-IT" dirty="0"/>
              </a:p>
              <a:p>
                <a:pPr marL="171450" indent="-171450">
                  <a:buFont typeface="Arial" panose="020B0604020202020204" pitchFamily="34" charset="0"/>
                  <a:buChar char="•"/>
                </a:pPr>
                <a:r>
                  <a:rPr lang="it-IT" b="1" dirty="0"/>
                  <a:t>Data Processing</a:t>
                </a:r>
                <a:r>
                  <a:rPr lang="it-IT" dirty="0"/>
                  <a:t>: the data are </a:t>
                </a:r>
                <a:r>
                  <a:rPr lang="it-IT" dirty="0" err="1"/>
                  <a:t>processed</a:t>
                </a:r>
                <a:r>
                  <a:rPr lang="it-IT" dirty="0"/>
                  <a:t> and </a:t>
                </a:r>
                <a:r>
                  <a:rPr lang="it-IT" dirty="0" err="1"/>
                  <a:t>divided</a:t>
                </a:r>
                <a:r>
                  <a:rPr lang="it-IT" dirty="0"/>
                  <a:t> </a:t>
                </a:r>
                <a:r>
                  <a:rPr lang="it-IT" dirty="0" err="1"/>
                  <a:t>into</a:t>
                </a:r>
                <a:r>
                  <a:rPr lang="it-IT" dirty="0"/>
                  <a:t> 2 </a:t>
                </a:r>
                <a:r>
                  <a:rPr lang="it-IT" dirty="0" err="1"/>
                  <a:t>categories</a:t>
                </a:r>
                <a:endParaRPr lang="it-IT" dirty="0"/>
              </a:p>
              <a:p>
                <a:pPr marL="171450" indent="-171450">
                  <a:buFont typeface="Arial" panose="020B0604020202020204" pitchFamily="34" charset="0"/>
                  <a:buChar char="•"/>
                </a:pPr>
                <a:r>
                  <a:rPr lang="it-IT" b="1" dirty="0"/>
                  <a:t>Model Training and Testing</a:t>
                </a:r>
                <a:r>
                  <a:rPr lang="it-IT" dirty="0"/>
                  <a:t>: LSTM </a:t>
                </a:r>
                <a:r>
                  <a:rPr lang="it-IT" dirty="0" err="1"/>
                  <a:t>is</a:t>
                </a:r>
                <a:r>
                  <a:rPr lang="it-IT" dirty="0"/>
                  <a:t> </a:t>
                </a:r>
                <a:r>
                  <a:rPr lang="it-IT" dirty="0" err="1"/>
                  <a:t>applied</a:t>
                </a:r>
                <a:r>
                  <a:rPr lang="it-IT" dirty="0"/>
                  <a:t> and </a:t>
                </a:r>
                <a:r>
                  <a:rPr lang="it-IT" dirty="0" err="1"/>
                  <a:t>then</a:t>
                </a:r>
                <a:r>
                  <a:rPr lang="it-IT" dirty="0"/>
                  <a:t> the </a:t>
                </a:r>
                <a:r>
                  <a:rPr lang="it-IT" dirty="0" err="1"/>
                  <a:t>trained</a:t>
                </a:r>
                <a:r>
                  <a:rPr lang="it-IT" dirty="0"/>
                  <a:t> model </a:t>
                </a:r>
                <a:r>
                  <a:rPr lang="it-IT" dirty="0" err="1"/>
                  <a:t>is</a:t>
                </a:r>
                <a:r>
                  <a:rPr lang="it-IT" dirty="0"/>
                  <a:t> </a:t>
                </a:r>
                <a:r>
                  <a:rPr lang="it-IT" dirty="0" err="1"/>
                  <a:t>applied</a:t>
                </a:r>
                <a:r>
                  <a:rPr lang="it-IT" dirty="0"/>
                  <a:t> to </a:t>
                </a:r>
                <a:r>
                  <a:rPr lang="it-IT" dirty="0" err="1"/>
                  <a:t>predict</a:t>
                </a:r>
                <a:r>
                  <a:rPr lang="it-IT" dirty="0"/>
                  <a:t> the rough SOC</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 </a:t>
                </a:r>
                <a:r>
                  <a:rPr lang="it-IT" dirty="0" err="1"/>
                  <a:t>Specifically</a:t>
                </a:r>
                <a:r>
                  <a:rPr lang="it-IT" dirty="0"/>
                  <a:t>, HIF </a:t>
                </a:r>
                <a:r>
                  <a:rPr lang="it-IT" dirty="0" err="1"/>
                  <a:t>is</a:t>
                </a:r>
                <a:r>
                  <a:rPr lang="it-IT" dirty="0"/>
                  <a:t> </a:t>
                </a:r>
                <a:r>
                  <a:rPr lang="it-IT" dirty="0" err="1"/>
                  <a:t>developed</a:t>
                </a:r>
                <a:r>
                  <a:rPr lang="it-IT" dirty="0"/>
                  <a:t> to </a:t>
                </a:r>
                <a:r>
                  <a:rPr lang="it-IT" dirty="0" err="1"/>
                  <a:t>cope</a:t>
                </a:r>
                <a:r>
                  <a:rPr lang="it-IT" dirty="0"/>
                  <a:t> with model </a:t>
                </a:r>
                <a:r>
                  <a:rPr lang="it-IT" dirty="0" err="1"/>
                  <a:t>uncertainty</a:t>
                </a:r>
                <a:r>
                  <a:rPr lang="it-IT" dirty="0"/>
                  <a:t> and </a:t>
                </a:r>
                <a:r>
                  <a:rPr lang="it-IT" dirty="0" err="1"/>
                  <a:t>externalo</a:t>
                </a:r>
                <a:r>
                  <a:rPr lang="it-IT" dirty="0"/>
                  <a:t> </a:t>
                </a:r>
                <a:r>
                  <a:rPr lang="it-IT" dirty="0" err="1"/>
                  <a:t>disturbance</a:t>
                </a:r>
                <a:r>
                  <a:rPr lang="it-IT" dirty="0"/>
                  <a:t> </a:t>
                </a:r>
                <a:r>
                  <a:rPr lang="it-IT" dirty="0" err="1"/>
                  <a:t>uncertainty</a:t>
                </a:r>
                <a:r>
                  <a:rPr lang="it-IT" dirty="0"/>
                  <a:t> of the system. </a:t>
                </a:r>
                <a:r>
                  <a:rPr lang="it-IT" dirty="0" err="1"/>
                  <a:t>However</a:t>
                </a:r>
                <a:r>
                  <a:rPr lang="it-IT" dirty="0"/>
                  <a:t>, in HIF </a:t>
                </a:r>
                <a:r>
                  <a:rPr lang="it-IT" dirty="0" err="1"/>
                  <a:t>algorithms</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process</a:t>
                </a:r>
                <a:r>
                  <a:rPr lang="it-IT" dirty="0"/>
                  <a:t> and </a:t>
                </a:r>
                <a:r>
                  <a:rPr lang="it-IT" dirty="0" err="1"/>
                  <a:t>measurement</a:t>
                </a:r>
                <a:r>
                  <a:rPr lang="it-IT" dirty="0"/>
                  <a:t> </a:t>
                </a:r>
                <a:r>
                  <a:rPr lang="it-IT" dirty="0" err="1"/>
                  <a:t>noise</a:t>
                </a:r>
                <a:r>
                  <a:rPr lang="it-IT" dirty="0"/>
                  <a:t> </a:t>
                </a:r>
                <a:r>
                  <a:rPr lang="it-IT" dirty="0" err="1"/>
                  <a:t>covariance</a:t>
                </a:r>
                <a:r>
                  <a:rPr lang="it-IT" dirty="0"/>
                  <a:t> are </a:t>
                </a:r>
                <a:r>
                  <a:rPr lang="it-IT" dirty="0" err="1"/>
                  <a:t>costant</a:t>
                </a:r>
                <a:r>
                  <a:rPr lang="it-IT" dirty="0"/>
                  <a:t>. </a:t>
                </a:r>
                <a:r>
                  <a:rPr lang="it-IT" dirty="0" err="1"/>
                  <a:t>During</a:t>
                </a:r>
                <a:r>
                  <a:rPr lang="it-IT" dirty="0"/>
                  <a:t> SOC </a:t>
                </a:r>
                <a:r>
                  <a:rPr lang="it-IT" dirty="0" err="1"/>
                  <a:t>estimation</a:t>
                </a:r>
                <a:r>
                  <a:rPr lang="it-IT" dirty="0"/>
                  <a:t>, the </a:t>
                </a:r>
                <a:r>
                  <a:rPr lang="it-IT" dirty="0" err="1"/>
                  <a:t>noise</a:t>
                </a:r>
                <a:r>
                  <a:rPr lang="it-IT" dirty="0"/>
                  <a:t> </a:t>
                </a:r>
                <a:r>
                  <a:rPr lang="it-IT" dirty="0" err="1"/>
                  <a:t>covariance</a:t>
                </a:r>
                <a:r>
                  <a:rPr lang="it-IT" dirty="0"/>
                  <a:t> </a:t>
                </a:r>
                <a:r>
                  <a:rPr lang="it-IT" dirty="0" err="1"/>
                  <a:t>may</a:t>
                </a:r>
                <a:r>
                  <a:rPr lang="it-IT" dirty="0"/>
                  <a:t> </a:t>
                </a:r>
                <a:r>
                  <a:rPr lang="it-IT" dirty="0" err="1"/>
                  <a:t>vary</a:t>
                </a:r>
                <a:r>
                  <a:rPr lang="it-IT" dirty="0"/>
                  <a:t> with </a:t>
                </a:r>
                <a:r>
                  <a:rPr lang="it-IT" dirty="0" err="1"/>
                  <a:t>battery</a:t>
                </a:r>
                <a:r>
                  <a:rPr lang="it-IT" dirty="0"/>
                  <a:t> </a:t>
                </a:r>
                <a:r>
                  <a:rPr lang="it-IT" dirty="0" err="1"/>
                  <a:t>internal</a:t>
                </a:r>
                <a:r>
                  <a:rPr lang="it-IT" dirty="0"/>
                  <a:t> and </a:t>
                </a:r>
                <a:r>
                  <a:rPr lang="it-IT" dirty="0" err="1"/>
                  <a:t>surrounding</a:t>
                </a:r>
                <a:r>
                  <a:rPr lang="it-IT" dirty="0"/>
                  <a:t> </a:t>
                </a:r>
                <a:r>
                  <a:rPr lang="it-IT" dirty="0" err="1"/>
                  <a:t>operation</a:t>
                </a:r>
                <a:r>
                  <a:rPr lang="it-IT" dirty="0"/>
                  <a:t> </a:t>
                </a:r>
                <a:r>
                  <a:rPr lang="it-IT" dirty="0" err="1"/>
                  <a:t>conditions</a:t>
                </a:r>
                <a:r>
                  <a:rPr lang="it-IT" dirty="0"/>
                  <a:t> </a:t>
                </a:r>
                <a:r>
                  <a:rPr lang="it-IT" dirty="0" err="1"/>
                  <a:t>instead</a:t>
                </a:r>
                <a:r>
                  <a:rPr lang="it-IT" dirty="0"/>
                  <a:t>. </a:t>
                </a:r>
                <a:r>
                  <a:rPr lang="it-IT" dirty="0" err="1"/>
                  <a:t>Thus</a:t>
                </a:r>
                <a:r>
                  <a:rPr lang="it-IT" dirty="0"/>
                  <a:t>, to </a:t>
                </a:r>
                <a:r>
                  <a:rPr lang="it-IT" dirty="0" err="1"/>
                  <a:t>improve</a:t>
                </a:r>
                <a:r>
                  <a:rPr lang="it-IT" dirty="0"/>
                  <a:t> the performance of LSTM network, AHIF </a:t>
                </a:r>
                <a:r>
                  <a:rPr lang="it-IT" dirty="0" err="1"/>
                  <a:t>is</a:t>
                </a:r>
                <a:r>
                  <a:rPr lang="it-IT" dirty="0"/>
                  <a:t> </a:t>
                </a:r>
                <a:r>
                  <a:rPr lang="it-IT" dirty="0" err="1"/>
                  <a:t>employed</a:t>
                </a:r>
                <a:r>
                  <a:rPr lang="it-IT" dirty="0"/>
                  <a:t> thanks to </a:t>
                </a:r>
                <a:r>
                  <a:rPr lang="it-IT" dirty="0" err="1"/>
                  <a:t>its</a:t>
                </a:r>
                <a:r>
                  <a:rPr lang="it-IT" dirty="0"/>
                  <a:t> </a:t>
                </a:r>
                <a:r>
                  <a:rPr lang="it-IT" dirty="0" err="1"/>
                  <a:t>noise</a:t>
                </a:r>
                <a:r>
                  <a:rPr lang="it-IT" dirty="0"/>
                  <a:t> </a:t>
                </a:r>
                <a:r>
                  <a:rPr lang="it-IT" dirty="0" err="1"/>
                  <a:t>covariance</a:t>
                </a:r>
                <a:r>
                  <a:rPr lang="it-IT" dirty="0"/>
                  <a:t> </a:t>
                </a:r>
                <a:r>
                  <a:rPr lang="it-IT" dirty="0" err="1"/>
                  <a:t>that</a:t>
                </a:r>
                <a:r>
                  <a:rPr lang="it-IT" dirty="0"/>
                  <a:t> </a:t>
                </a:r>
                <a:r>
                  <a:rPr lang="it-IT" dirty="0" err="1"/>
                  <a:t>change</a:t>
                </a:r>
                <a:r>
                  <a:rPr lang="it-IT" dirty="0"/>
                  <a:t> </a:t>
                </a:r>
                <a:r>
                  <a:rPr lang="it-IT" dirty="0" err="1"/>
                  <a:t>dynamically</a:t>
                </a:r>
                <a:r>
                  <a:rPr lang="it-IT" dirty="0"/>
                  <a:t>. The recursive </a:t>
                </a:r>
                <a:r>
                  <a:rPr lang="it-IT" dirty="0" err="1"/>
                  <a:t>calculation</a:t>
                </a:r>
                <a:r>
                  <a:rPr lang="it-IT" dirty="0"/>
                  <a:t> procedure of AHIF </a:t>
                </a:r>
                <a:r>
                  <a:rPr lang="it-IT" dirty="0" err="1"/>
                  <a:t>is</a:t>
                </a:r>
                <a:r>
                  <a:rPr lang="it-IT" dirty="0"/>
                  <a:t> </a:t>
                </a:r>
                <a:r>
                  <a:rPr lang="it-IT" dirty="0" err="1"/>
                  <a:t>detailed</a:t>
                </a:r>
                <a:r>
                  <a:rPr lang="it-IT" dirty="0"/>
                  <a:t> </a:t>
                </a:r>
                <a:r>
                  <a:rPr lang="it-IT" dirty="0" err="1"/>
                  <a:t>as</a:t>
                </a:r>
                <a:r>
                  <a:rPr lang="it-IT" dirty="0"/>
                  <a:t> follows:</a:t>
                </a:r>
              </a:p>
              <a:p>
                <a:pPr marL="685800" lvl="1" indent="-228600">
                  <a:buFont typeface="+mj-lt"/>
                  <a:buAutoNum type="arabicPeriod"/>
                </a:pPr>
                <a:r>
                  <a:rPr lang="it-IT" dirty="0" err="1"/>
                  <a:t>Initialization</a:t>
                </a:r>
                <a:r>
                  <a:rPr lang="it-IT" dirty="0"/>
                  <a:t>: set the </a:t>
                </a:r>
                <a:r>
                  <a:rPr lang="it-IT" dirty="0" err="1"/>
                  <a:t>initial</a:t>
                </a:r>
                <a:r>
                  <a:rPr lang="it-IT" dirty="0"/>
                  <a:t> </a:t>
                </a:r>
                <a:r>
                  <a:rPr lang="it-IT" dirty="0" err="1"/>
                  <a:t>value</a:t>
                </a:r>
                <a:r>
                  <a:rPr lang="it-IT" dirty="0"/>
                  <a:t> (of state </a:t>
                </a:r>
                <a:r>
                  <a:rPr lang="it-IT" dirty="0" err="1"/>
                  <a:t>variable</a:t>
                </a:r>
                <a:r>
                  <a:rPr lang="it-IT" dirty="0"/>
                  <a:t>, of the system </a:t>
                </a:r>
                <a:r>
                  <a:rPr lang="it-IT" dirty="0" err="1"/>
                  <a:t>noise</a:t>
                </a:r>
                <a:r>
                  <a:rPr lang="it-IT" dirty="0"/>
                  <a:t> </a:t>
                </a:r>
                <a:r>
                  <a:rPr lang="it-IT" dirty="0" err="1"/>
                  <a:t>covariance</a:t>
                </a:r>
                <a:r>
                  <a:rPr lang="it-IT" dirty="0"/>
                  <a:t> and of the </a:t>
                </a:r>
                <a:r>
                  <a:rPr lang="it-IT" dirty="0" err="1"/>
                  <a:t>measurement</a:t>
                </a:r>
                <a:r>
                  <a:rPr lang="it-IT" dirty="0"/>
                  <a:t> </a:t>
                </a:r>
                <a:r>
                  <a:rPr lang="it-IT" dirty="0" err="1"/>
                  <a:t>noise</a:t>
                </a:r>
                <a:r>
                  <a:rPr lang="it-IT" dirty="0"/>
                  <a:t> </a:t>
                </a:r>
                <a:r>
                  <a:rPr lang="it-IT" dirty="0" err="1"/>
                  <a:t>covariance</a:t>
                </a:r>
                <a:r>
                  <a:rPr lang="it-IT" dirty="0"/>
                  <a:t>) and </a:t>
                </a:r>
                <a:r>
                  <a:rPr lang="it-IT" dirty="0" err="1"/>
                  <a:t>calculate</a:t>
                </a:r>
                <a:r>
                  <a:rPr lang="it-IT" dirty="0"/>
                  <a:t> the </a:t>
                </a:r>
                <a:r>
                  <a:rPr lang="it-IT" dirty="0" err="1"/>
                  <a:t>initial</a:t>
                </a:r>
                <a:r>
                  <a:rPr lang="it-IT" dirty="0"/>
                  <a:t> </a:t>
                </a:r>
                <a:r>
                  <a:rPr lang="it-IT" dirty="0" err="1"/>
                  <a:t>mean</a:t>
                </a:r>
                <a:r>
                  <a:rPr lang="it-IT" dirty="0"/>
                  <a:t> and </a:t>
                </a:r>
                <a:r>
                  <a:rPr lang="it-IT" dirty="0" err="1"/>
                  <a:t>covariance</a:t>
                </a:r>
                <a:r>
                  <a:rPr lang="it-IT" dirty="0"/>
                  <a:t>.</a:t>
                </a:r>
              </a:p>
              <a:p>
                <a:pPr marL="685800" lvl="1" indent="-228600">
                  <a:buFont typeface="+mj-lt"/>
                  <a:buAutoNum type="arabicPeriod"/>
                </a:pPr>
                <a:r>
                  <a:rPr lang="it-IT" dirty="0"/>
                  <a:t>Time update: </a:t>
                </a:r>
                <a:r>
                  <a:rPr lang="it-IT" dirty="0" err="1"/>
                  <a:t>calculate</a:t>
                </a:r>
                <a:r>
                  <a:rPr lang="it-IT" dirty="0"/>
                  <a:t> the </a:t>
                </a:r>
                <a:r>
                  <a:rPr lang="it-IT" dirty="0" err="1"/>
                  <a:t>prior</a:t>
                </a:r>
                <a:r>
                  <a:rPr lang="it-IT" dirty="0"/>
                  <a:t> estimate of state, </a:t>
                </a:r>
                <a:r>
                  <a:rPr lang="it-IT" dirty="0" err="1"/>
                  <a:t>calculate</a:t>
                </a:r>
                <a:r>
                  <a:rPr lang="it-IT" dirty="0"/>
                  <a:t> the </a:t>
                </a:r>
                <a:r>
                  <a:rPr lang="it-IT" dirty="0" err="1"/>
                  <a:t>prior</a:t>
                </a:r>
                <a:r>
                  <a:rPr lang="it-IT" dirty="0"/>
                  <a:t> estimate of </a:t>
                </a:r>
                <a:r>
                  <a:rPr lang="it-IT" dirty="0" err="1"/>
                  <a:t>error</a:t>
                </a:r>
                <a:r>
                  <a:rPr lang="it-IT" dirty="0"/>
                  <a:t> </a:t>
                </a:r>
                <a:r>
                  <a:rPr lang="it-IT" dirty="0" err="1"/>
                  <a:t>covariance</a:t>
                </a:r>
                <a:r>
                  <a:rPr lang="it-IT" dirty="0"/>
                  <a:t>, </a:t>
                </a:r>
                <a:r>
                  <a:rPr lang="it-IT" dirty="0" err="1"/>
                  <a:t>calculate</a:t>
                </a:r>
                <a:r>
                  <a:rPr lang="it-IT" dirty="0"/>
                  <a:t> the </a:t>
                </a:r>
                <a:r>
                  <a:rPr lang="it-IT" dirty="0" err="1"/>
                  <a:t>symmetric</a:t>
                </a:r>
                <a:r>
                  <a:rPr lang="it-IT" dirty="0"/>
                  <a:t> positive definite </a:t>
                </a:r>
                <a:r>
                  <a:rPr lang="it-IT" dirty="0" err="1"/>
                  <a:t>matrix</a:t>
                </a:r>
                <a:r>
                  <a:rPr lang="it-IT" dirty="0"/>
                  <a:t> update.</a:t>
                </a:r>
              </a:p>
              <a:p>
                <a:pPr marL="685800" lvl="1" indent="-228600">
                  <a:buFont typeface="+mj-lt"/>
                  <a:buAutoNum type="arabicPeriod"/>
                </a:pPr>
                <a:r>
                  <a:rPr lang="it-IT" dirty="0" err="1"/>
                  <a:t>Measurement</a:t>
                </a:r>
                <a:r>
                  <a:rPr lang="it-IT" dirty="0"/>
                  <a:t> update: </a:t>
                </a:r>
                <a:r>
                  <a:rPr lang="it-IT" dirty="0" err="1"/>
                  <a:t>condition</a:t>
                </a:r>
                <a:r>
                  <a:rPr lang="it-IT" dirty="0"/>
                  <a:t> </a:t>
                </a:r>
                <a:r>
                  <a:rPr lang="it-IT" dirty="0" err="1"/>
                  <a:t>judgement</a:t>
                </a:r>
                <a:r>
                  <a:rPr lang="it-IT" dirty="0"/>
                  <a:t>, </a:t>
                </a:r>
                <a:r>
                  <a:rPr lang="it-IT" dirty="0" err="1"/>
                  <a:t>innovation</a:t>
                </a:r>
                <a:r>
                  <a:rPr lang="it-IT" dirty="0"/>
                  <a:t> update, </a:t>
                </a:r>
                <a:r>
                  <a:rPr lang="it-IT" dirty="0" err="1"/>
                  <a:t>adaptive</a:t>
                </a:r>
                <a:r>
                  <a:rPr lang="it-IT" dirty="0"/>
                  <a:t> </a:t>
                </a:r>
                <a:r>
                  <a:rPr lang="it-IT" dirty="0" err="1"/>
                  <a:t>estimation</a:t>
                </a:r>
                <a:r>
                  <a:rPr lang="it-IT" dirty="0"/>
                  <a:t> of </a:t>
                </a:r>
                <a:r>
                  <a:rPr lang="it-IT" dirty="0" err="1"/>
                  <a:t>measurement</a:t>
                </a:r>
                <a:r>
                  <a:rPr lang="it-IT" dirty="0"/>
                  <a:t> </a:t>
                </a:r>
                <a:r>
                  <a:rPr lang="it-IT" dirty="0" err="1"/>
                  <a:t>noise</a:t>
                </a:r>
                <a:r>
                  <a:rPr lang="it-IT" dirty="0"/>
                  <a:t> </a:t>
                </a:r>
                <a:r>
                  <a:rPr lang="it-IT" dirty="0" err="1"/>
                  <a:t>matrix</a:t>
                </a:r>
                <a:r>
                  <a:rPr lang="it-IT" dirty="0"/>
                  <a:t> </a:t>
                </a:r>
                <a:r>
                  <a:rPr lang="it-IT" dirty="0" err="1"/>
                  <a:t>calculation</a:t>
                </a:r>
                <a:r>
                  <a:rPr lang="it-IT" dirty="0"/>
                  <a:t>, gain </a:t>
                </a:r>
                <a:r>
                  <a:rPr lang="it-IT" dirty="0" err="1"/>
                  <a:t>matrix</a:t>
                </a:r>
                <a:r>
                  <a:rPr lang="it-IT" dirty="0"/>
                  <a:t> update, </a:t>
                </a:r>
                <a:r>
                  <a:rPr lang="it-IT" dirty="0" err="1"/>
                  <a:t>adaptive</a:t>
                </a:r>
                <a:r>
                  <a:rPr lang="it-IT" dirty="0"/>
                  <a:t> </a:t>
                </a:r>
                <a:r>
                  <a:rPr lang="it-IT" dirty="0" err="1"/>
                  <a:t>estimation</a:t>
                </a:r>
                <a:r>
                  <a:rPr lang="it-IT" dirty="0"/>
                  <a:t> of system </a:t>
                </a:r>
                <a:r>
                  <a:rPr lang="it-IT" dirty="0" err="1"/>
                  <a:t>noise</a:t>
                </a:r>
                <a:r>
                  <a:rPr lang="it-IT" dirty="0"/>
                  <a:t> </a:t>
                </a:r>
                <a:r>
                  <a:rPr lang="it-IT" dirty="0" err="1"/>
                  <a:t>matrix</a:t>
                </a:r>
                <a:r>
                  <a:rPr lang="it-IT" dirty="0"/>
                  <a:t> </a:t>
                </a:r>
                <a:r>
                  <a:rPr lang="it-IT" dirty="0" err="1"/>
                  <a:t>calculation</a:t>
                </a:r>
                <a:r>
                  <a:rPr lang="it-IT" dirty="0"/>
                  <a:t>, </a:t>
                </a:r>
                <a:r>
                  <a:rPr lang="it-IT" dirty="0" err="1"/>
                  <a:t>measurement</a:t>
                </a:r>
                <a:r>
                  <a:rPr lang="it-IT" dirty="0"/>
                  <a:t> update of state estimate and </a:t>
                </a:r>
                <a:r>
                  <a:rPr lang="it-IT" dirty="0" err="1"/>
                  <a:t>measurement</a:t>
                </a:r>
                <a:r>
                  <a:rPr lang="it-IT" dirty="0"/>
                  <a:t> update of </a:t>
                </a:r>
                <a:r>
                  <a:rPr lang="it-IT" dirty="0" err="1"/>
                  <a:t>error</a:t>
                </a:r>
                <a:r>
                  <a:rPr lang="it-IT" dirty="0"/>
                  <a:t> </a:t>
                </a:r>
                <a:r>
                  <a:rPr lang="it-IT" dirty="0" err="1"/>
                  <a:t>covariance</a:t>
                </a:r>
                <a:r>
                  <a:rPr lang="it-IT" dirty="0"/>
                  <a:t>.</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=2.667</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5</m:t>
                          </m:r>
                        </m:sup>
                      </m:sSup>
                      <m:r>
                        <a:rPr lang="it-IT" b="0" i="1" smtClean="0">
                          <a:latin typeface="Cambria Math" panose="02040503050406030204" pitchFamily="18" charset="0"/>
                          <a:ea typeface="Cambria Math" panose="02040503050406030204" pitchFamily="18" charset="0"/>
                        </a:rPr>
                        <m:t>−4.258×</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−7</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4</m:t>
                          </m:r>
                        </m:sup>
                      </m:sSup>
                      <m:r>
                        <a:rPr lang="it-IT" b="0" i="1" smtClean="0">
                          <a:latin typeface="Cambria Math" panose="02040503050406030204" pitchFamily="18" charset="0"/>
                          <a:ea typeface="Cambria Math" panose="02040503050406030204" pitchFamily="18" charset="0"/>
                        </a:rPr>
                        <m:t>+2.555×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−5</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−0.00094</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+0.03448</m:t>
                      </m:r>
                      <m:r>
                        <a:rPr lang="it-IT" b="0" i="1" smtClean="0">
                          <a:latin typeface="Cambria Math" panose="02040503050406030204" pitchFamily="18" charset="0"/>
                          <a:ea typeface="Cambria Math" panose="02040503050406030204" pitchFamily="18" charset="0"/>
                        </a:rPr>
                        <m:t>𝑇</m:t>
                      </m:r>
                      <m:r>
                        <a:rPr lang="it-IT" b="0" i="1" smtClean="0">
                          <a:latin typeface="Cambria Math" panose="02040503050406030204" pitchFamily="18" charset="0"/>
                          <a:ea typeface="Cambria Math" panose="02040503050406030204" pitchFamily="18" charset="0"/>
                        </a:rPr>
                        <m:t>+3.34011</m:t>
                      </m:r>
                    </m:oMath>
                  </m:oMathPara>
                </a14:m>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 </a:t>
                </a:r>
                <a:r>
                  <a:rPr lang="it-IT" dirty="0" err="1"/>
                  <a:t>Specifically</a:t>
                </a:r>
                <a:r>
                  <a:rPr lang="it-IT" dirty="0"/>
                  <a:t>, the maximum </a:t>
                </a:r>
                <a:r>
                  <a:rPr lang="it-IT" dirty="0" err="1"/>
                  <a:t>discharge</a:t>
                </a:r>
                <a:r>
                  <a:rPr lang="it-IT" dirty="0"/>
                  <a:t> </a:t>
                </a:r>
                <a:r>
                  <a:rPr lang="it-IT" dirty="0" err="1"/>
                  <a:t>capacity</a:t>
                </a:r>
                <a:r>
                  <a:rPr lang="it-IT" dirty="0"/>
                  <a:t> </a:t>
                </a:r>
                <a:r>
                  <a:rPr lang="it-IT" dirty="0" err="1"/>
                  <a:t>at</a:t>
                </a:r>
                <a:r>
                  <a:rPr lang="it-IT" dirty="0"/>
                  <a:t> </a:t>
                </a:r>
                <a:r>
                  <a:rPr lang="it-IT" dirty="0" err="1"/>
                  <a:t>different</a:t>
                </a:r>
                <a:r>
                  <a:rPr lang="it-IT" dirty="0"/>
                  <a:t> temperature </a:t>
                </a:r>
                <a:r>
                  <a:rPr lang="it-IT" dirty="0" err="1"/>
                  <a:t>is</a:t>
                </a:r>
                <a:r>
                  <a:rPr lang="it-IT" dirty="0"/>
                  <a:t> </a:t>
                </a:r>
                <a:r>
                  <a:rPr lang="it-IT" dirty="0" err="1"/>
                  <a:t>obtained</a:t>
                </a:r>
                <a:r>
                  <a:rPr lang="it-IT" dirty="0"/>
                  <a:t> by the </a:t>
                </a:r>
                <a:r>
                  <a:rPr lang="it-IT" dirty="0" err="1"/>
                  <a:t>calibration</a:t>
                </a:r>
                <a:r>
                  <a:rPr lang="it-IT" dirty="0"/>
                  <a:t> test.</a:t>
                </a:r>
              </a:p>
              <a:p>
                <a:pPr marL="0" indent="0">
                  <a:buFont typeface="Arial" panose="020B0604020202020204" pitchFamily="34" charset="0"/>
                  <a:buNone/>
                </a:pPr>
                <a:r>
                  <a:rPr lang="it-IT" dirty="0"/>
                  <a:t>For </a:t>
                </a:r>
                <a:r>
                  <a:rPr lang="it-IT" dirty="0" err="1"/>
                  <a:t>easier</a:t>
                </a:r>
                <a:r>
                  <a:rPr lang="it-IT" dirty="0"/>
                  <a:t> </a:t>
                </a:r>
                <a:r>
                  <a:rPr lang="it-IT" dirty="0" err="1"/>
                  <a:t>calculation</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capacity</a:t>
                </a:r>
                <a:r>
                  <a:rPr lang="it-IT" dirty="0"/>
                  <a:t> of the </a:t>
                </a:r>
                <a:r>
                  <a:rPr lang="it-IT" dirty="0" err="1"/>
                  <a:t>aged</a:t>
                </a:r>
                <a:r>
                  <a:rPr lang="it-IT" dirty="0"/>
                  <a:t> </a:t>
                </a:r>
                <a:r>
                  <a:rPr lang="it-IT" dirty="0" err="1"/>
                  <a:t>battery</a:t>
                </a:r>
                <a:r>
                  <a:rPr lang="it-IT" dirty="0"/>
                  <a:t> </a:t>
                </a:r>
                <a:r>
                  <a:rPr lang="it-IT" dirty="0" err="1"/>
                  <a:t>is</a:t>
                </a:r>
                <a:r>
                  <a:rPr lang="it-IT" dirty="0"/>
                  <a:t> </a:t>
                </a:r>
                <a:r>
                  <a:rPr lang="it-IT" dirty="0" err="1"/>
                  <a:t>known</a:t>
                </a:r>
                <a:r>
                  <a:rPr lang="it-IT" dirty="0"/>
                  <a:t> in </a:t>
                </a:r>
                <a:r>
                  <a:rPr lang="it-IT" dirty="0" err="1"/>
                  <a:t>advance</a:t>
                </a:r>
                <a:r>
                  <a:rPr lang="it-IT" dirty="0"/>
                  <a:t> due to the </a:t>
                </a:r>
                <a:r>
                  <a:rPr lang="it-IT" dirty="0" err="1"/>
                  <a:t>enabling</a:t>
                </a:r>
                <a:r>
                  <a:rPr lang="it-IT" dirty="0"/>
                  <a:t> SOH </a:t>
                </a:r>
                <a:r>
                  <a:rPr lang="it-IT" dirty="0" err="1"/>
                  <a:t>prediction</a:t>
                </a:r>
                <a:r>
                  <a:rPr lang="it-IT" dirty="0"/>
                  <a:t> techniques.</a:t>
                </a:r>
              </a:p>
              <a:p>
                <a:pPr marL="171450" indent="-171450">
                  <a:buFont typeface="Arial" panose="020B0604020202020204" pitchFamily="34" charset="0"/>
                  <a:buChar char="•"/>
                </a:pPr>
                <a:endParaRPr lang="en-US" dirty="0"/>
              </a:p>
            </p:txBody>
          </p:sp>
        </mc:Choice>
        <mc:Fallback xmlns="">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a:t>
                </a:r>
              </a:p>
              <a:p>
                <a:pPr marL="171450" indent="-171450">
                  <a:buFont typeface="Arial" panose="020B0604020202020204" pitchFamily="34" charset="0"/>
                  <a:buChar char="•"/>
                </a:pPr>
                <a:r>
                  <a:rPr lang="it-IT" b="1" dirty="0"/>
                  <a:t>Data Processing</a:t>
                </a:r>
                <a:r>
                  <a:rPr lang="it-IT" dirty="0"/>
                  <a:t>:</a:t>
                </a:r>
              </a:p>
              <a:p>
                <a:pPr marL="171450" indent="-171450">
                  <a:buFont typeface="Arial" panose="020B0604020202020204" pitchFamily="34" charset="0"/>
                  <a:buChar char="•"/>
                </a:pPr>
                <a:r>
                  <a:rPr lang="it-IT" b="1" dirty="0"/>
                  <a:t>Model Training and Testing</a:t>
                </a:r>
                <a:r>
                  <a:rPr lang="it-IT" dirty="0"/>
                  <a:t>:</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a:t>
                </a:r>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r>
                  <a:rPr lang="it-IT" b="0" i="0">
                    <a:latin typeface="Cambria Math" panose="02040503050406030204" pitchFamily="18" charset="0"/>
                  </a:rPr>
                  <a:t>𝑄_𝑛 (𝑡)=2.667</a:t>
                </a:r>
                <a:r>
                  <a:rPr lang="it-IT" b="0" i="0">
                    <a:latin typeface="Cambria Math" panose="02040503050406030204" pitchFamily="18" charset="0"/>
                    <a:ea typeface="Cambria Math" panose="02040503050406030204" pitchFamily="18" charset="0"/>
                  </a:rPr>
                  <a:t>×10^(−9) 𝑇^5−4.258×10^(−7) 𝑇^4+2.555×10^(−5) 𝑇^3−0.00094𝑇^2+0.03448𝑇+3.34011</a:t>
                </a:r>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a:t>
                </a:r>
              </a:p>
              <a:p>
                <a:pPr marL="171450" indent="-171450">
                  <a:buFont typeface="Arial" panose="020B0604020202020204" pitchFamily="34" charset="0"/>
                  <a:buChar char="•"/>
                </a:pPr>
                <a:endParaRPr lang="en-US"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13</a:t>
            </a:fld>
            <a:endParaRPr lang="it-IT"/>
          </a:p>
        </p:txBody>
      </p:sp>
    </p:spTree>
    <p:extLst>
      <p:ext uri="{BB962C8B-B14F-4D97-AF65-F5344CB8AC3E}">
        <p14:creationId xmlns:p14="http://schemas.microsoft.com/office/powerpoint/2010/main" val="317395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25/03/2025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25/03/2025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25/03/2025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25/03/2025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25/03/2025</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25/03/2025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25/03/2025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25/03/2025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25/03/2025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25/03/2025</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25/03/2025</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25/03/2025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25/03/2025</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25/03/2025</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eb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ebp"/><Relationship Id="rId4" Type="http://schemas.openxmlformats.org/officeDocument/2006/relationships/image" Target="../media/image16.web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ubbriaco/soc-estimation.git" TargetMode="External"/><Relationship Id="rId2" Type="http://schemas.openxmlformats.org/officeDocument/2006/relationships/hyperlink" Target="https://doi.org/10.17632/cp3473x7xv.3" TargetMode="External"/><Relationship Id="rId1" Type="http://schemas.openxmlformats.org/officeDocument/2006/relationships/slideLayout" Target="../slideLayouts/slideLayout2.xml"/><Relationship Id="rId4" Type="http://schemas.openxmlformats.org/officeDocument/2006/relationships/hyperlink" Target="https://nbviewer.org/github/gubbriaco/soc-estimation/tree/mast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4" Type="http://schemas.openxmlformats.org/officeDocument/2006/relationships/hyperlink" Target="https://doi.org/10.1016/j.energy.2021.1206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energy.2021.120630"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651121" y="336883"/>
            <a:ext cx="2889765"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Jadavpur University</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369332"/>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Department of Electrical Engineering</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737759" y="2503766"/>
            <a:ext cx="4716484" cy="400110"/>
          </a:xfrm>
          <a:prstGeom prst="rect">
            <a:avLst/>
          </a:prstGeom>
          <a:noFill/>
        </p:spPr>
        <p:txBody>
          <a:bodyPr wrap="none" rtlCol="0">
            <a:spAutoFit/>
          </a:bodyPr>
          <a:lstStyle/>
          <a:p>
            <a:pPr algn="ctr"/>
            <a:r>
              <a:rPr lang="it-IT" sz="2000" dirty="0">
                <a:latin typeface="Times New Roman" panose="02020603050405020304" pitchFamily="18" charset="0"/>
                <a:cs typeface="Times New Roman" panose="02020603050405020304" pitchFamily="18" charset="0"/>
              </a:rPr>
              <a:t>Bachelor’s Degree in Electrical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1963099" y="3097189"/>
            <a:ext cx="8265797" cy="707886"/>
          </a:xfrm>
          <a:prstGeom prst="rect">
            <a:avLst/>
          </a:prstGeom>
          <a:noFill/>
        </p:spPr>
        <p:txBody>
          <a:bodyPr wrap="square" rtlCol="0">
            <a:spAutoFit/>
          </a:bodyPr>
          <a:lstStyle/>
          <a:p>
            <a:pPr algn="ctr"/>
            <a:r>
              <a:rPr lang="it-IT" sz="2000" b="1" dirty="0">
                <a:latin typeface="Times New Roman" panose="02020603050405020304" pitchFamily="18" charset="0"/>
                <a:cs typeface="Times New Roman" panose="02020603050405020304" pitchFamily="18" charset="0"/>
              </a:rPr>
              <a:t>SOC </a:t>
            </a:r>
            <a:r>
              <a:rPr lang="it-IT" sz="2000" b="1" dirty="0" err="1">
                <a:latin typeface="Times New Roman" panose="02020603050405020304" pitchFamily="18" charset="0"/>
                <a:cs typeface="Times New Roman" panose="02020603050405020304" pitchFamily="18" charset="0"/>
              </a:rPr>
              <a:t>Estimation</a:t>
            </a:r>
            <a:r>
              <a:rPr lang="it-IT" sz="2000" b="1" dirty="0">
                <a:latin typeface="Times New Roman" panose="02020603050405020304" pitchFamily="18" charset="0"/>
                <a:cs typeface="Times New Roman" panose="02020603050405020304" pitchFamily="18" charset="0"/>
              </a:rPr>
              <a:t> Using the Feed-</a:t>
            </a:r>
            <a:r>
              <a:rPr lang="it-IT" sz="2000" b="1" dirty="0" err="1">
                <a:latin typeface="Times New Roman" panose="02020603050405020304" pitchFamily="18" charset="0"/>
                <a:cs typeface="Times New Roman" panose="02020603050405020304" pitchFamily="18" charset="0"/>
              </a:rPr>
              <a:t>Forward</a:t>
            </a:r>
            <a:r>
              <a:rPr lang="it-IT" sz="2000" b="1" dirty="0">
                <a:latin typeface="Times New Roman" panose="02020603050405020304" pitchFamily="18" charset="0"/>
                <a:cs typeface="Times New Roman" panose="02020603050405020304" pitchFamily="18" charset="0"/>
              </a:rPr>
              <a:t> Learning </a:t>
            </a:r>
            <a:r>
              <a:rPr lang="it-IT" sz="2000" b="1" dirty="0" err="1">
                <a:latin typeface="Times New Roman" panose="02020603050405020304" pitchFamily="18" charset="0"/>
                <a:cs typeface="Times New Roman" panose="02020603050405020304" pitchFamily="18" charset="0"/>
              </a:rPr>
              <a:t>Approach</a:t>
            </a:r>
            <a:r>
              <a:rPr lang="it-IT" sz="2000" b="1" dirty="0">
                <a:latin typeface="Times New Roman" panose="02020603050405020304" pitchFamily="18" charset="0"/>
                <a:cs typeface="Times New Roman" panose="02020603050405020304" pitchFamily="18" charset="0"/>
              </a:rPr>
              <a:t> and Machine Learning Techniques with </a:t>
            </a:r>
            <a:r>
              <a:rPr lang="it-IT" sz="2000" b="1" dirty="0" err="1">
                <a:latin typeface="Times New Roman" panose="02020603050405020304" pitchFamily="18" charset="0"/>
                <a:cs typeface="Times New Roman" panose="02020603050405020304" pitchFamily="18" charset="0"/>
              </a:rPr>
              <a:t>Explainable</a:t>
            </a:r>
            <a:r>
              <a:rPr lang="it-IT" sz="2000" b="1" dirty="0">
                <a:latin typeface="Times New Roman" panose="02020603050405020304" pitchFamily="18" charset="0"/>
                <a:cs typeface="Times New Roman" panose="02020603050405020304" pitchFamily="18" charset="0"/>
              </a:rPr>
              <a:t> </a:t>
            </a:r>
            <a:r>
              <a:rPr lang="it-IT" sz="2000" b="1" dirty="0" err="1">
                <a:latin typeface="Times New Roman" panose="02020603050405020304" pitchFamily="18" charset="0"/>
                <a:cs typeface="Times New Roman" panose="02020603050405020304" pitchFamily="18" charset="0"/>
              </a:rPr>
              <a:t>Artificial</a:t>
            </a:r>
            <a:r>
              <a:rPr lang="it-IT" sz="2000" b="1" dirty="0">
                <a:latin typeface="Times New Roman" panose="02020603050405020304" pitchFamily="18" charset="0"/>
                <a:cs typeface="Times New Roman" panose="02020603050405020304" pitchFamily="18" charset="0"/>
              </a:rPr>
              <a:t> Intelligence</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199629" y="4211754"/>
            <a:ext cx="1627370"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Sayandeep Dey</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8477903" y="4211754"/>
            <a:ext cx="2623475"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 247284</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2024-2025</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63" name="Gruppo 62">
            <a:extLst>
              <a:ext uri="{FF2B5EF4-FFF2-40B4-BE49-F238E27FC236}">
                <a16:creationId xmlns:a16="http://schemas.microsoft.com/office/drawing/2014/main" id="{52B3B58B-E650-9382-F3D8-804789670235}"/>
              </a:ext>
            </a:extLst>
          </p:cNvPr>
          <p:cNvGrpSpPr/>
          <p:nvPr/>
        </p:nvGrpSpPr>
        <p:grpSpPr>
          <a:xfrm>
            <a:off x="1228928" y="1938019"/>
            <a:ext cx="9909242" cy="4259534"/>
            <a:chOff x="1250587" y="1847025"/>
            <a:chExt cx="9839747" cy="4699816"/>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699813"/>
              <a:chOff x="1250587" y="1847028"/>
              <a:chExt cx="1884039" cy="4699813"/>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250588" y="6071416"/>
                <a:ext cx="1864810"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LSTM</a:t>
                </a:r>
              </a:p>
              <a:p>
                <a:pPr algn="ctr"/>
                <a:r>
                  <a:rPr lang="it-IT" sz="1100" dirty="0" err="1"/>
                  <a:t>no_params</a:t>
                </a:r>
                <a:r>
                  <a:rPr lang="it-IT" sz="1100" dirty="0"/>
                  <a:t>: 9,513,729</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0" y="1847026"/>
              <a:ext cx="1846053" cy="4699815"/>
              <a:chOff x="3204950" y="1847026"/>
              <a:chExt cx="1846053" cy="4699815"/>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204950" y="6071416"/>
                <a:ext cx="1846052"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CNN-LSTM</a:t>
                </a:r>
              </a:p>
              <a:p>
                <a:pPr algn="ctr"/>
                <a:r>
                  <a:rPr lang="it-IT" sz="1100" dirty="0" err="1"/>
                  <a:t>no_params</a:t>
                </a:r>
                <a:r>
                  <a:rPr lang="it-IT" sz="1100" dirty="0"/>
                  <a:t>: 9,774,849</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08894" cy="4699816"/>
              <a:chOff x="5125520" y="1847025"/>
              <a:chExt cx="1908894" cy="4699816"/>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893857"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CNN-Bi-Directional LSTM</a:t>
                </a:r>
              </a:p>
              <a:p>
                <a:pPr algn="ctr"/>
                <a:r>
                  <a:rPr lang="it-IT" sz="1100" dirty="0" err="1"/>
                  <a:t>no_params</a:t>
                </a:r>
                <a:r>
                  <a:rPr lang="it-IT" sz="1100" dirty="0"/>
                  <a:t>: 22,101,761</a:t>
                </a:r>
                <a:endParaRPr lang="en-US" sz="1100" dirty="0"/>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684310"/>
              <a:chOff x="7108930" y="1847026"/>
              <a:chExt cx="1812693" cy="468431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116447" y="6055911"/>
                <a:ext cx="1797658"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GRU</a:t>
                </a:r>
              </a:p>
              <a:p>
                <a:pPr algn="ctr"/>
                <a:r>
                  <a:rPr lang="it-IT" sz="1100" dirty="0" err="1"/>
                  <a:t>no_params</a:t>
                </a:r>
                <a:r>
                  <a:rPr lang="it-IT" sz="1100" dirty="0"/>
                  <a:t>: 1,729,217</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4699814"/>
              <a:chOff x="8996139" y="1847026"/>
              <a:chExt cx="2094195" cy="4699814"/>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5"/>
                <a:ext cx="1908873"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Hybrid CNN-GRU-LSTM</a:t>
                </a:r>
              </a:p>
              <a:p>
                <a:pPr algn="ctr"/>
                <a:r>
                  <a:rPr lang="it-IT" sz="1100" dirty="0" err="1"/>
                  <a:t>no_params</a:t>
                </a:r>
                <a:r>
                  <a:rPr lang="it-IT" sz="1100" dirty="0"/>
                  <a:t>: 925,313</a:t>
                </a:r>
                <a:endParaRPr lang="en-US" sz="1100" dirty="0"/>
              </a:p>
            </p:txBody>
          </p:sp>
        </p:grpSp>
      </p:grpSp>
    </p:spTree>
    <p:extLst>
      <p:ext uri="{BB962C8B-B14F-4D97-AF65-F5344CB8AC3E}">
        <p14:creationId xmlns:p14="http://schemas.microsoft.com/office/powerpoint/2010/main" val="197105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F964993-D58E-395B-96F5-C66A2A65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3" y="1994913"/>
            <a:ext cx="4446268" cy="2880000"/>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42B58085-0B7C-2B0F-535B-06A5613BB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1994913"/>
            <a:ext cx="4356727" cy="2880000"/>
          </a:xfrm>
          <a:prstGeom prst="rect">
            <a:avLst/>
          </a:prstGeom>
        </p:spPr>
      </p:pic>
      <p:sp>
        <p:nvSpPr>
          <p:cNvPr id="9" name="CasellaDiTesto 8">
            <a:extLst>
              <a:ext uri="{FF2B5EF4-FFF2-40B4-BE49-F238E27FC236}">
                <a16:creationId xmlns:a16="http://schemas.microsoft.com/office/drawing/2014/main" id="{60DF1D9E-2BCF-8E3B-B844-255E57C4B402}"/>
              </a:ext>
            </a:extLst>
          </p:cNvPr>
          <p:cNvSpPr txBox="1"/>
          <p:nvPr/>
        </p:nvSpPr>
        <p:spPr>
          <a:xfrm>
            <a:off x="1097279" y="5120641"/>
            <a:ext cx="9997442" cy="1200329"/>
          </a:xfrm>
          <a:prstGeom prst="rect">
            <a:avLst/>
          </a:prstGeom>
          <a:noFill/>
        </p:spPr>
        <p:txBody>
          <a:bodyPr wrap="square" rtlCol="0">
            <a:spAutoFit/>
          </a:bodyPr>
          <a:lstStyle/>
          <a:p>
            <a:pPr algn="just"/>
            <a:r>
              <a:rPr lang="en-US" dirty="0"/>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spTree>
    <p:extLst>
      <p:ext uri="{BB962C8B-B14F-4D97-AF65-F5344CB8AC3E}">
        <p14:creationId xmlns:p14="http://schemas.microsoft.com/office/powerpoint/2010/main" val="154763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diagramma, Diagramma, schermata&#10;&#10;Descrizione generata automaticamente">
            <a:extLst>
              <a:ext uri="{FF2B5EF4-FFF2-40B4-BE49-F238E27FC236}">
                <a16:creationId xmlns:a16="http://schemas.microsoft.com/office/drawing/2014/main" id="{4FD321E3-A453-B4A9-CBA3-36FE2ED7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227200"/>
            <a:ext cx="3167234" cy="3927594"/>
          </a:xfrm>
          <a:prstGeom prst="rect">
            <a:avLst/>
          </a:prstGeom>
        </p:spPr>
      </p:pic>
      <p:pic>
        <p:nvPicPr>
          <p:cNvPr id="6" name="Immagine 5" descr="Immagine che contiene testo, schermata, diagramma, Diagramma&#10;&#10;Descrizione generata automaticamente">
            <a:extLst>
              <a:ext uri="{FF2B5EF4-FFF2-40B4-BE49-F238E27FC236}">
                <a16:creationId xmlns:a16="http://schemas.microsoft.com/office/drawing/2014/main" id="{72689BED-A984-17A1-F877-47AD8A7B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055" y="2658031"/>
            <a:ext cx="5749666" cy="3065932"/>
          </a:xfrm>
          <a:prstGeom prst="rect">
            <a:avLst/>
          </a:prstGeom>
        </p:spPr>
      </p:pic>
      <p:sp>
        <p:nvSpPr>
          <p:cNvPr id="7" name="CasellaDiTesto 6">
            <a:extLst>
              <a:ext uri="{FF2B5EF4-FFF2-40B4-BE49-F238E27FC236}">
                <a16:creationId xmlns:a16="http://schemas.microsoft.com/office/drawing/2014/main" id="{C0BCAA20-78AF-5F73-D0AD-517F36805C1D}"/>
              </a:ext>
            </a:extLst>
          </p:cNvPr>
          <p:cNvSpPr txBox="1"/>
          <p:nvPr/>
        </p:nvSpPr>
        <p:spPr>
          <a:xfrm>
            <a:off x="1097279" y="1797614"/>
            <a:ext cx="4734501" cy="369332"/>
          </a:xfrm>
          <a:prstGeom prst="rect">
            <a:avLst/>
          </a:prstGeom>
          <a:noFill/>
        </p:spPr>
        <p:txBody>
          <a:bodyPr wrap="none" rtlCol="0">
            <a:spAutoFit/>
          </a:bodyPr>
          <a:lstStyle/>
          <a:p>
            <a:r>
              <a:rPr lang="it-IT" dirty="0" err="1"/>
              <a:t>Considering</a:t>
            </a:r>
            <a:r>
              <a:rPr lang="it-IT" dirty="0"/>
              <a:t> </a:t>
            </a:r>
            <a:r>
              <a:rPr lang="en-US" dirty="0"/>
              <a:t>the Hybrid CNN-GRU-LSTM model…</a:t>
            </a:r>
            <a:r>
              <a:rPr lang="it-IT" dirty="0"/>
              <a:t> </a:t>
            </a:r>
            <a:endParaRPr lang="en-US" dirty="0"/>
          </a:p>
        </p:txBody>
      </p:sp>
    </p:spTree>
    <p:extLst>
      <p:ext uri="{BB962C8B-B14F-4D97-AF65-F5344CB8AC3E}">
        <p14:creationId xmlns:p14="http://schemas.microsoft.com/office/powerpoint/2010/main" val="244689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Carattere&#10;&#10;Descrizione generata automaticamente">
            <a:extLst>
              <a:ext uri="{FF2B5EF4-FFF2-40B4-BE49-F238E27FC236}">
                <a16:creationId xmlns:a16="http://schemas.microsoft.com/office/drawing/2014/main" id="{7AC950FF-FF74-BE95-172B-947E9037A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4" y="2453668"/>
            <a:ext cx="4746172" cy="3648622"/>
          </a:xfrm>
          <a:prstGeom prst="rect">
            <a:avLst/>
          </a:prstGeom>
        </p:spPr>
      </p:pic>
      <p:sp>
        <p:nvSpPr>
          <p:cNvPr id="5" name="CasellaDiTesto 4">
            <a:extLst>
              <a:ext uri="{FF2B5EF4-FFF2-40B4-BE49-F238E27FC236}">
                <a16:creationId xmlns:a16="http://schemas.microsoft.com/office/drawing/2014/main" id="{F730BC32-DC3B-5266-01C6-02F28A6B38D7}"/>
              </a:ext>
            </a:extLst>
          </p:cNvPr>
          <p:cNvSpPr txBox="1"/>
          <p:nvPr/>
        </p:nvSpPr>
        <p:spPr>
          <a:xfrm>
            <a:off x="1017066" y="1807337"/>
            <a:ext cx="10077653" cy="646331"/>
          </a:xfrm>
          <a:prstGeom prst="rect">
            <a:avLst/>
          </a:prstGeom>
          <a:noFill/>
        </p:spPr>
        <p:txBody>
          <a:bodyPr wrap="square" rtlCol="0">
            <a:spAutoFit/>
          </a:bodyPr>
          <a:lstStyle/>
          <a:p>
            <a:pPr marL="201168" lvl="1" algn="ctr">
              <a:buClr>
                <a:schemeClr val="accent1"/>
              </a:buClr>
            </a:pPr>
            <a:r>
              <a:rPr lang="it-IT" dirty="0"/>
              <a:t>Dataset: </a:t>
            </a:r>
            <a:r>
              <a:rPr lang="it-IT" u="sng" dirty="0">
                <a:solidFill>
                  <a:srgbClr val="CC9900"/>
                </a:solidFill>
              </a:rPr>
              <a:t>Federal urban </a:t>
            </a:r>
            <a:r>
              <a:rPr lang="it-IT" u="sng" dirty="0" err="1">
                <a:solidFill>
                  <a:srgbClr val="CC9900"/>
                </a:solidFill>
              </a:rPr>
              <a:t>driving</a:t>
            </a:r>
            <a:r>
              <a:rPr lang="it-IT" u="sng" dirty="0">
                <a:solidFill>
                  <a:srgbClr val="CC9900"/>
                </a:solidFill>
              </a:rPr>
              <a:t> schedule (FUDS) and </a:t>
            </a:r>
            <a:r>
              <a:rPr lang="it-IT" u="sng" dirty="0" err="1">
                <a:solidFill>
                  <a:srgbClr val="CC9900"/>
                </a:solidFill>
              </a:rPr>
              <a:t>dynamic</a:t>
            </a:r>
            <a:r>
              <a:rPr lang="it-IT" u="sng" dirty="0">
                <a:solidFill>
                  <a:srgbClr val="CC9900"/>
                </a:solidFill>
              </a:rPr>
              <a:t> stress test (DST) under </a:t>
            </a:r>
            <a:r>
              <a:rPr lang="it-IT" u="sng" dirty="0" err="1">
                <a:solidFill>
                  <a:srgbClr val="CC9900"/>
                </a:solidFill>
              </a:rPr>
              <a:t>different</a:t>
            </a:r>
            <a:r>
              <a:rPr lang="it-IT" u="sng" dirty="0">
                <a:solidFill>
                  <a:srgbClr val="CC9900"/>
                </a:solidFill>
              </a:rPr>
              <a:t> </a:t>
            </a:r>
            <a:r>
              <a:rPr lang="it-IT" u="sng" dirty="0" err="1">
                <a:solidFill>
                  <a:srgbClr val="CC9900"/>
                </a:solidFill>
              </a:rPr>
              <a:t>temperatures</a:t>
            </a:r>
            <a:r>
              <a:rPr lang="it-IT" u="sng" dirty="0">
                <a:solidFill>
                  <a:srgbClr val="CC9900"/>
                </a:solidFill>
              </a:rPr>
              <a:t> (from -10</a:t>
            </a:r>
            <a:r>
              <a:rPr lang="en-US" sz="1800" u="sng" dirty="0">
                <a:solidFill>
                  <a:srgbClr val="CC9900"/>
                </a:solidFill>
                <a:latin typeface="Calibri" panose="020F0502020204030204" pitchFamily="34" charset="0"/>
              </a:rPr>
              <a:t>°</a:t>
            </a:r>
            <a:r>
              <a:rPr lang="en-US" sz="1800" u="sng" dirty="0">
                <a:solidFill>
                  <a:srgbClr val="CC9900"/>
                </a:solidFill>
              </a:rPr>
              <a:t>C to 50</a:t>
            </a:r>
            <a:r>
              <a:rPr lang="en-US" sz="1800" u="sng" dirty="0">
                <a:solidFill>
                  <a:srgbClr val="CC9900"/>
                </a:solidFill>
                <a:latin typeface="Calibri" panose="020F0502020204030204" pitchFamily="34" charset="0"/>
              </a:rPr>
              <a:t>°</a:t>
            </a:r>
            <a:r>
              <a:rPr lang="en-US" sz="1800" u="sng" dirty="0">
                <a:solidFill>
                  <a:srgbClr val="CC9900"/>
                </a:solidFill>
              </a:rPr>
              <a:t>C with 10</a:t>
            </a:r>
            <a:r>
              <a:rPr lang="en-US" sz="1800" u="sng" dirty="0">
                <a:solidFill>
                  <a:srgbClr val="CC9900"/>
                </a:solidFill>
                <a:latin typeface="Calibri" panose="020F0502020204030204" pitchFamily="34" charset="0"/>
              </a:rPr>
              <a:t> °</a:t>
            </a:r>
            <a:r>
              <a:rPr lang="en-US" sz="1800" u="sng" dirty="0">
                <a:solidFill>
                  <a:srgbClr val="CC9900"/>
                </a:solidFill>
              </a:rPr>
              <a:t>C as an increase interval</a:t>
            </a:r>
            <a:r>
              <a:rPr lang="it-IT" u="sng" dirty="0">
                <a:solidFill>
                  <a:srgbClr val="CC9900"/>
                </a:solidFill>
              </a:rPr>
              <a:t>) </a:t>
            </a:r>
          </a:p>
        </p:txBody>
      </p:sp>
    </p:spTree>
    <p:extLst>
      <p:ext uri="{BB962C8B-B14F-4D97-AF65-F5344CB8AC3E}">
        <p14:creationId xmlns:p14="http://schemas.microsoft.com/office/powerpoint/2010/main" val="101334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testo, mappa, diagramma, linea&#10;&#10;Descrizione generata automaticamente">
            <a:extLst>
              <a:ext uri="{FF2B5EF4-FFF2-40B4-BE49-F238E27FC236}">
                <a16:creationId xmlns:a16="http://schemas.microsoft.com/office/drawing/2014/main" id="{0A434212-AA29-AE57-0C89-E385AA936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904362"/>
            <a:ext cx="5297917" cy="2475123"/>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8418208-3EF7-4BF2-273B-3C825CE34793}"/>
                  </a:ext>
                </a:extLst>
              </p:cNvPr>
              <p:cNvSpPr txBox="1"/>
              <p:nvPr/>
            </p:nvSpPr>
            <p:spPr>
              <a:xfrm>
                <a:off x="6395196" y="2050678"/>
                <a:ext cx="4699525" cy="4182492"/>
              </a:xfrm>
              <a:prstGeom prst="rect">
                <a:avLst/>
              </a:prstGeom>
              <a:noFill/>
            </p:spPr>
            <p:txBody>
              <a:bodyPr wrap="square" rtlCol="0">
                <a:spAutoFit/>
              </a:bodyPr>
              <a:lstStyle/>
              <a:p>
                <a:pPr algn="ctr"/>
                <a:r>
                  <a:rPr lang="it-IT" sz="1600" b="1" dirty="0"/>
                  <a:t>LSTM input</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begChr m:val="["/>
                        <m:endChr m:val="]"/>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𝑉</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rPr>
                          <m:t>𝑆𝑂</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𝐻</m:t>
                            </m:r>
                          </m:e>
                          <m:sub>
                            <m:r>
                              <a:rPr lang="it-IT" sz="1600" b="0" i="1" smtClean="0">
                                <a:latin typeface="Cambria Math" panose="02040503050406030204" pitchFamily="18" charset="0"/>
                              </a:rPr>
                              <m:t>𝑘</m:t>
                            </m:r>
                          </m:sub>
                        </m:sSub>
                      </m:e>
                    </m:d>
                  </m:oMath>
                </a14:m>
                <a:endParaRPr lang="it-IT" sz="1600" b="0" i="1" dirty="0">
                  <a:latin typeface="Cambria Math" panose="02040503050406030204" pitchFamily="18" charset="0"/>
                </a:endParaRPr>
              </a:p>
              <a:p>
                <a:pPr algn="ctr"/>
                <a:r>
                  <a:rPr lang="it-IT" sz="1600" b="1" dirty="0" err="1"/>
                  <a:t>forget</a:t>
                </a:r>
                <a:r>
                  <a:rPr lang="it-IT" sz="1600" b="1" dirty="0"/>
                  <a: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a14:m>
                <a:endParaRPr lang="it-IT" sz="1600" b="0" dirty="0">
                  <a:ea typeface="Cambria Math" panose="02040503050406030204" pitchFamily="18" charset="0"/>
                </a:endParaRPr>
              </a:p>
              <a:p>
                <a:pPr algn="ctr"/>
                <a:r>
                  <a:rPr lang="it-IT" sz="1600" b="1" dirty="0"/>
                  <a:t>candidate </a:t>
                </a:r>
                <a:r>
                  <a:rPr lang="it-IT" sz="1600" b="1" dirty="0" err="1"/>
                  <a:t>values</a:t>
                </a:r>
                <a:r>
                  <a:rPr lang="it-IT" sz="1600" b="0" dirty="0"/>
                  <a:t>: </a:t>
                </a:r>
                <a14:m>
                  <m:oMath xmlns:m="http://schemas.openxmlformats.org/officeDocument/2006/math">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up>
                        <m:r>
                          <a:rPr lang="it-IT" sz="1600" b="0" i="1" smtClean="0">
                            <a:latin typeface="Cambria Math" panose="02040503050406030204" pitchFamily="18" charset="0"/>
                          </a:rPr>
                          <m:t>′</m:t>
                        </m:r>
                      </m:sup>
                    </m:sSubSup>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a14:m>
                <a:endParaRPr lang="it-IT" sz="1600" b="0" dirty="0">
                  <a:ea typeface="Cambria Math" panose="02040503050406030204" pitchFamily="18" charset="0"/>
                </a:endParaRPr>
              </a:p>
              <a:p>
                <a:pPr algn="ctr"/>
                <a:r>
                  <a:rPr lang="it-IT" sz="1600" b="1" dirty="0"/>
                  <a:t>input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𝑖</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𝑖</m:t>
                            </m:r>
                          </m:sub>
                        </m:sSub>
                      </m:e>
                    </m:d>
                  </m:oMath>
                </a14:m>
                <a:endParaRPr lang="en-US" sz="1600" dirty="0"/>
              </a:p>
              <a:p>
                <a:pPr algn="ctr"/>
                <a:r>
                  <a:rPr lang="it-IT" sz="1600" b="1" dirty="0" err="1"/>
                  <a:t>cell</a:t>
                </a:r>
                <a:r>
                  <a:rPr lang="it-IT" sz="1600" b="1" dirty="0"/>
                  <a:t> </a:t>
                </a:r>
                <a:r>
                  <a:rPr lang="it-IT" sz="1600" b="1" dirty="0" err="1"/>
                  <a:t>memory</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Sup>
                      <m:sSubSupPr>
                        <m:ctrlPr>
                          <a:rPr lang="it-IT" sz="1600" i="1">
                            <a:latin typeface="Cambria Math" panose="02040503050406030204" pitchFamily="18" charset="0"/>
                          </a:rPr>
                        </m:ctrlPr>
                      </m:sSubSupPr>
                      <m:e>
                        <m:r>
                          <a:rPr lang="it-IT" sz="1600" i="1">
                            <a:latin typeface="Cambria Math" panose="02040503050406030204" pitchFamily="18" charset="0"/>
                          </a:rPr>
                          <m:t>𝑐</m:t>
                        </m:r>
                      </m:e>
                      <m:sub>
                        <m:r>
                          <a:rPr lang="it-IT" sz="1600" i="1">
                            <a:latin typeface="Cambria Math" panose="02040503050406030204" pitchFamily="18" charset="0"/>
                          </a:rPr>
                          <m:t>𝑘</m:t>
                        </m:r>
                      </m:sub>
                      <m:sup>
                        <m:r>
                          <a:rPr lang="it-IT" sz="1600" i="1">
                            <a:latin typeface="Cambria Math" panose="02040503050406030204" pitchFamily="18" charset="0"/>
                          </a:rPr>
                          <m:t>′</m:t>
                        </m:r>
                      </m:sup>
                    </m:sSubSup>
                  </m:oMath>
                </a14:m>
                <a:endParaRPr lang="en-US" sz="1600" dirty="0"/>
              </a:p>
              <a:p>
                <a:pPr algn="ctr"/>
                <a:r>
                  <a:rPr lang="it-IT" sz="1600" b="1" dirty="0"/>
                  <a:t>output</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𝑜</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𝑜</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𝑜</m:t>
                            </m:r>
                          </m:sub>
                        </m:sSub>
                      </m:e>
                    </m:d>
                  </m:oMath>
                </a14:m>
                <a:endParaRPr lang="en-US" sz="1600" dirty="0"/>
              </a:p>
              <a:p>
                <a:pPr algn="ctr"/>
                <a:r>
                  <a:rPr lang="it-IT" sz="1600" b="1" dirty="0"/>
                  <a:t>output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𝑜</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a14:m>
                <a:endParaRPr lang="en-US" sz="1600" dirty="0"/>
              </a:p>
              <a:p>
                <a:pPr algn="ct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𝑔</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rPr>
                                <m:t>𝑓</m:t>
                              </m:r>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𝑔</m:t>
                                      </m:r>
                                    </m:sub>
                                  </m:sSub>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𝑏</m:t>
                                      </m:r>
                                    </m:e>
                                    <m:sub>
                                      <m:r>
                                        <a:rPr lang="it-IT" sz="1600" b="0" i="1" smtClean="0">
                                          <a:latin typeface="Cambria Math" panose="02040503050406030204" pitchFamily="18" charset="0"/>
                                        </a:rPr>
                                        <m:t>𝑔</m:t>
                                      </m:r>
                                    </m:sub>
                                  </m:sSub>
                                </m:e>
                              </m:d>
                            </m:e>
                            <m:e>
                              <m:r>
                                <a:rPr lang="it-IT" sz="1600" b="0" i="1" smtClean="0">
                                  <a:latin typeface="Cambria Math" panose="02040503050406030204" pitchFamily="18" charset="0"/>
                                </a:rPr>
                                <m:t>𝑆𝑂</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rPr>
                                <m:t>𝑓</m:t>
                              </m:r>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𝑦</m:t>
                                      </m:r>
                                    </m:sub>
                                  </m:sSub>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𝑔</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𝑏</m:t>
                                      </m:r>
                                    </m:e>
                                    <m:sub>
                                      <m:r>
                                        <a:rPr lang="it-IT" sz="1600" b="0" i="1" smtClean="0">
                                          <a:latin typeface="Cambria Math" panose="02040503050406030204" pitchFamily="18" charset="0"/>
                                        </a:rPr>
                                        <m:t>𝑦</m:t>
                                      </m:r>
                                    </m:sub>
                                  </m:sSub>
                                </m:e>
                              </m:d>
                            </m:e>
                          </m:eqArr>
                        </m:e>
                      </m:d>
                    </m:oMath>
                  </m:oMathPara>
                </a14:m>
                <a:endParaRPr lang="en-US" sz="1800" dirty="0"/>
              </a:p>
              <a:p>
                <a:pPr algn="just"/>
                <a:r>
                  <a:rPr lang="en-US" sz="1400" dirty="0"/>
                  <a:t>where:</a:t>
                </a:r>
              </a:p>
              <a:p>
                <a:pPr marL="285750" indent="-285750" algn="just">
                  <a:buFont typeface="Arial" panose="020B0604020202020204" pitchFamily="34" charset="0"/>
                  <a:buChar char="•"/>
                </a:pPr>
                <a14:m>
                  <m:oMath xmlns:m="http://schemas.openxmlformats.org/officeDocument/2006/math">
                    <m:r>
                      <a:rPr lang="it-IT" sz="1400" b="0" i="1">
                        <a:latin typeface="Cambria Math" panose="02040503050406030204" pitchFamily="18" charset="0"/>
                      </a:rPr>
                      <m:t>𝑓</m:t>
                    </m:r>
                    <m:d>
                      <m:dPr>
                        <m:ctrlPr>
                          <a:rPr lang="it-IT" sz="1400" i="1">
                            <a:latin typeface="Cambria Math" panose="02040503050406030204" pitchFamily="18" charset="0"/>
                          </a:rPr>
                        </m:ctrlPr>
                      </m:dPr>
                      <m:e>
                        <m:r>
                          <a:rPr lang="it-IT" sz="1400" b="0" i="1">
                            <a:latin typeface="Cambria Math" panose="02040503050406030204" pitchFamily="18" charset="0"/>
                            <a:ea typeface="Cambria Math" panose="02040503050406030204" pitchFamily="18" charset="0"/>
                          </a:rPr>
                          <m:t>∎</m:t>
                        </m:r>
                      </m:e>
                    </m:d>
                  </m:oMath>
                </a14:m>
                <a:r>
                  <a:rPr lang="en-US" sz="1400" dirty="0"/>
                  <a:t> is the linear activation function</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𝑔</m:t>
                        </m:r>
                      </m:e>
                      <m:sub>
                        <m:r>
                          <a:rPr lang="it-IT" sz="1400" b="0" i="1" smtClean="0">
                            <a:latin typeface="Cambria Math" panose="02040503050406030204" pitchFamily="18" charset="0"/>
                          </a:rPr>
                          <m:t>𝑘</m:t>
                        </m:r>
                      </m:sub>
                    </m:sSub>
                  </m:oMath>
                </a14:m>
                <a:r>
                  <a:rPr lang="en-US" sz="1400" dirty="0"/>
                  <a:t> is the </a:t>
                </a:r>
                <a:r>
                  <a:rPr lang="en-US" sz="1400" dirty="0" err="1"/>
                  <a:t>ouput</a:t>
                </a:r>
                <a:r>
                  <a:rPr lang="en-US" sz="1400" dirty="0"/>
                  <a:t> of the Fully Connected Layer</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𝑊</m:t>
                        </m:r>
                      </m:e>
                      <m:sub>
                        <m:r>
                          <a:rPr lang="it-IT" sz="1400" b="0" i="1" smtClean="0">
                            <a:latin typeface="Cambria Math" panose="02040503050406030204" pitchFamily="18" charset="0"/>
                          </a:rPr>
                          <m:t>𝑔</m:t>
                        </m:r>
                      </m:sub>
                    </m:sSub>
                  </m:oMath>
                </a14:m>
                <a:r>
                  <a:rPr lang="en-US" sz="1400" dirty="0"/>
                  <a:t> and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𝑊</m:t>
                        </m:r>
                      </m:e>
                      <m:sub>
                        <m:r>
                          <a:rPr lang="it-IT" sz="1400" b="0" i="1" smtClean="0">
                            <a:latin typeface="Cambria Math" panose="02040503050406030204" pitchFamily="18" charset="0"/>
                          </a:rPr>
                          <m:t>𝑦</m:t>
                        </m:r>
                      </m:sub>
                    </m:sSub>
                  </m:oMath>
                </a14:m>
                <a:r>
                  <a:rPr lang="en-US" sz="1400" dirty="0"/>
                  <a:t> are the weights matrix of the Fully Connected Layer and of the output layer</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𝑏</m:t>
                        </m:r>
                      </m:e>
                      <m:sub>
                        <m:r>
                          <a:rPr lang="it-IT" sz="1400" b="0" i="1" smtClean="0">
                            <a:latin typeface="Cambria Math" panose="02040503050406030204" pitchFamily="18" charset="0"/>
                          </a:rPr>
                          <m:t>𝑔</m:t>
                        </m:r>
                      </m:sub>
                    </m:sSub>
                  </m:oMath>
                </a14:m>
                <a:r>
                  <a:rPr lang="en-US" sz="1400" dirty="0"/>
                  <a:t> and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𝑏</m:t>
                        </m:r>
                      </m:e>
                      <m:sub>
                        <m:r>
                          <a:rPr lang="it-IT" sz="1400" b="0" i="1" smtClean="0">
                            <a:latin typeface="Cambria Math" panose="02040503050406030204" pitchFamily="18" charset="0"/>
                          </a:rPr>
                          <m:t>𝑦</m:t>
                        </m:r>
                      </m:sub>
                    </m:sSub>
                  </m:oMath>
                </a14:m>
                <a:r>
                  <a:rPr lang="en-US" sz="1400" dirty="0"/>
                  <a:t> is the bias of the Fully Connected Layer and of the output layer</a:t>
                </a:r>
              </a:p>
            </p:txBody>
          </p:sp>
        </mc:Choice>
        <mc:Fallback xmlns="">
          <p:sp>
            <p:nvSpPr>
              <p:cNvPr id="7" name="CasellaDiTesto 6">
                <a:extLst>
                  <a:ext uri="{FF2B5EF4-FFF2-40B4-BE49-F238E27FC236}">
                    <a16:creationId xmlns:a16="http://schemas.microsoft.com/office/drawing/2014/main" id="{E8418208-3EF7-4BF2-273B-3C825CE34793}"/>
                  </a:ext>
                </a:extLst>
              </p:cNvPr>
              <p:cNvSpPr txBox="1">
                <a:spLocks noRot="1" noChangeAspect="1" noMove="1" noResize="1" noEditPoints="1" noAdjustHandles="1" noChangeArrowheads="1" noChangeShapeType="1" noTextEdit="1"/>
              </p:cNvSpPr>
              <p:nvPr/>
            </p:nvSpPr>
            <p:spPr>
              <a:xfrm>
                <a:off x="6395196" y="2050678"/>
                <a:ext cx="4699525" cy="4182492"/>
              </a:xfrm>
              <a:prstGeom prst="rect">
                <a:avLst/>
              </a:prstGeom>
              <a:blipFill>
                <a:blip r:embed="rId4"/>
                <a:stretch>
                  <a:fillRect l="-389" t="-437" r="-389" b="-582"/>
                </a:stretch>
              </a:blipFill>
            </p:spPr>
            <p:txBody>
              <a:bodyPr/>
              <a:lstStyle/>
              <a:p>
                <a:r>
                  <a:rPr lang="en-US">
                    <a:noFill/>
                  </a:rPr>
                  <a:t> </a:t>
                </a:r>
              </a:p>
            </p:txBody>
          </p:sp>
        </mc:Fallback>
      </mc:AlternateContent>
    </p:spTree>
    <p:extLst>
      <p:ext uri="{BB962C8B-B14F-4D97-AF65-F5344CB8AC3E}">
        <p14:creationId xmlns:p14="http://schemas.microsoft.com/office/powerpoint/2010/main" val="218896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3527376" cy="2862322"/>
          </a:xfrm>
          <a:prstGeom prst="rect">
            <a:avLst/>
          </a:prstGeom>
          <a:noFill/>
        </p:spPr>
        <p:txBody>
          <a:bodyPr wrap="none" rtlCol="0">
            <a:spAutoFit/>
          </a:bodyPr>
          <a:lstStyle/>
          <a:p>
            <a:r>
              <a:rPr lang="it-IT" dirty="0"/>
              <a:t>About </a:t>
            </a:r>
            <a:r>
              <a:rPr lang="it-IT" b="1" dirty="0" err="1"/>
              <a:t>Hyper-Parameter</a:t>
            </a:r>
            <a:r>
              <a:rPr lang="it-IT" b="1" dirty="0"/>
              <a:t> </a:t>
            </a:r>
            <a:r>
              <a:rPr lang="it-IT" b="1" dirty="0" err="1"/>
              <a:t>selection</a:t>
            </a:r>
            <a:r>
              <a:rPr lang="en-US" dirty="0"/>
              <a:t>…</a:t>
            </a:r>
          </a:p>
          <a:p>
            <a:endParaRPr lang="en-US" dirty="0"/>
          </a:p>
          <a:p>
            <a:endParaRPr lang="en-US" dirty="0"/>
          </a:p>
          <a:p>
            <a:pPr marL="285750" indent="-285750">
              <a:buFont typeface="Arial" panose="020B0604020202020204" pitchFamily="34" charset="0"/>
              <a:buChar char="•"/>
            </a:pPr>
            <a:r>
              <a:rPr lang="en-US" dirty="0"/>
              <a:t>Hidden nodes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Hidden LSTM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Batch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Training epochs</a:t>
            </a:r>
          </a:p>
        </p:txBody>
      </p:sp>
      <p:pic>
        <p:nvPicPr>
          <p:cNvPr id="8" name="Immagine 7">
            <a:extLst>
              <a:ext uri="{FF2B5EF4-FFF2-40B4-BE49-F238E27FC236}">
                <a16:creationId xmlns:a16="http://schemas.microsoft.com/office/drawing/2014/main" id="{F0B86C98-6851-4B55-F045-2757B91BC4A0}"/>
              </a:ext>
            </a:extLst>
          </p:cNvPr>
          <p:cNvPicPr>
            <a:picLocks noChangeAspect="1"/>
          </p:cNvPicPr>
          <p:nvPr/>
        </p:nvPicPr>
        <p:blipFill>
          <a:blip r:embed="rId3"/>
          <a:srcRect t="9756"/>
          <a:stretch/>
        </p:blipFill>
        <p:spPr>
          <a:xfrm>
            <a:off x="4993263" y="1797614"/>
            <a:ext cx="5229955" cy="2321175"/>
          </a:xfrm>
          <a:prstGeom prst="rect">
            <a:avLst/>
          </a:prstGeom>
        </p:spPr>
      </p:pic>
      <p:pic>
        <p:nvPicPr>
          <p:cNvPr id="10" name="Immagine 9">
            <a:extLst>
              <a:ext uri="{FF2B5EF4-FFF2-40B4-BE49-F238E27FC236}">
                <a16:creationId xmlns:a16="http://schemas.microsoft.com/office/drawing/2014/main" id="{583CC909-D4E8-97F7-8A2E-A6E7B51A382F}"/>
              </a:ext>
            </a:extLst>
          </p:cNvPr>
          <p:cNvPicPr>
            <a:picLocks noChangeAspect="1"/>
          </p:cNvPicPr>
          <p:nvPr/>
        </p:nvPicPr>
        <p:blipFill>
          <a:blip r:embed="rId4"/>
          <a:stretch>
            <a:fillRect/>
          </a:stretch>
        </p:blipFill>
        <p:spPr>
          <a:xfrm>
            <a:off x="4302605" y="4311570"/>
            <a:ext cx="6611273" cy="2029108"/>
          </a:xfrm>
          <a:prstGeom prst="rect">
            <a:avLst/>
          </a:prstGeom>
        </p:spPr>
      </p:pic>
      <p:sp>
        <p:nvSpPr>
          <p:cNvPr id="3" name="Rettangolo con angoli arrotondati 2">
            <a:extLst>
              <a:ext uri="{FF2B5EF4-FFF2-40B4-BE49-F238E27FC236}">
                <a16:creationId xmlns:a16="http://schemas.microsoft.com/office/drawing/2014/main" id="{972CF860-2A19-BE25-300C-A4E95FCAAD70}"/>
              </a:ext>
            </a:extLst>
          </p:cNvPr>
          <p:cNvSpPr/>
          <p:nvPr/>
        </p:nvSpPr>
        <p:spPr>
          <a:xfrm>
            <a:off x="8000999" y="1778794"/>
            <a:ext cx="495459" cy="104298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ttangolo con angoli arrotondati 4">
            <a:extLst>
              <a:ext uri="{FF2B5EF4-FFF2-40B4-BE49-F238E27FC236}">
                <a16:creationId xmlns:a16="http://schemas.microsoft.com/office/drawing/2014/main" id="{E8981ECE-858A-6723-37C7-9C7588E51509}"/>
              </a:ext>
            </a:extLst>
          </p:cNvPr>
          <p:cNvSpPr/>
          <p:nvPr/>
        </p:nvSpPr>
        <p:spPr>
          <a:xfrm>
            <a:off x="8000999" y="1778794"/>
            <a:ext cx="495459" cy="106203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ttangolo con angoli arrotondati 5">
            <a:extLst>
              <a:ext uri="{FF2B5EF4-FFF2-40B4-BE49-F238E27FC236}">
                <a16:creationId xmlns:a16="http://schemas.microsoft.com/office/drawing/2014/main" id="{91B0EAED-5B39-D4D6-0EAA-5FD7071AB7F9}"/>
              </a:ext>
            </a:extLst>
          </p:cNvPr>
          <p:cNvSpPr/>
          <p:nvPr/>
        </p:nvSpPr>
        <p:spPr>
          <a:xfrm rot="16200000">
            <a:off x="7320627" y="966654"/>
            <a:ext cx="175459" cy="483018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ttangolo con angoli arrotondati 6">
            <a:extLst>
              <a:ext uri="{FF2B5EF4-FFF2-40B4-BE49-F238E27FC236}">
                <a16:creationId xmlns:a16="http://schemas.microsoft.com/office/drawing/2014/main" id="{9AE0E0B0-DBFA-4B6F-6330-747EE8291AC2}"/>
              </a:ext>
            </a:extLst>
          </p:cNvPr>
          <p:cNvSpPr/>
          <p:nvPr/>
        </p:nvSpPr>
        <p:spPr>
          <a:xfrm>
            <a:off x="7717630" y="5369073"/>
            <a:ext cx="495459" cy="965051"/>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ttangolo con angoli arrotondati 8">
            <a:extLst>
              <a:ext uri="{FF2B5EF4-FFF2-40B4-BE49-F238E27FC236}">
                <a16:creationId xmlns:a16="http://schemas.microsoft.com/office/drawing/2014/main" id="{D9A59323-481D-DC15-045C-3DDFE72A8DC0}"/>
              </a:ext>
            </a:extLst>
          </p:cNvPr>
          <p:cNvSpPr/>
          <p:nvPr/>
        </p:nvSpPr>
        <p:spPr>
          <a:xfrm>
            <a:off x="7977183" y="4306808"/>
            <a:ext cx="495459" cy="808118"/>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469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4748159" cy="369332"/>
          </a:xfrm>
          <a:prstGeom prst="rect">
            <a:avLst/>
          </a:prstGeom>
          <a:noFill/>
        </p:spPr>
        <p:txBody>
          <a:bodyPr wrap="none" rtlCol="0">
            <a:spAutoFit/>
          </a:bodyPr>
          <a:lstStyle/>
          <a:p>
            <a:r>
              <a:rPr lang="it-IT" dirty="0"/>
              <a:t>About SOC </a:t>
            </a:r>
            <a:r>
              <a:rPr lang="it-IT" dirty="0" err="1"/>
              <a:t>estimation</a:t>
            </a:r>
            <a:r>
              <a:rPr lang="it-IT" dirty="0"/>
              <a:t> </a:t>
            </a:r>
            <a:r>
              <a:rPr lang="it-IT" dirty="0" err="1"/>
              <a:t>at</a:t>
            </a:r>
            <a:r>
              <a:rPr lang="it-IT" dirty="0"/>
              <a:t> </a:t>
            </a:r>
            <a:r>
              <a:rPr lang="it-IT" dirty="0" err="1"/>
              <a:t>different</a:t>
            </a:r>
            <a:r>
              <a:rPr lang="it-IT" dirty="0"/>
              <a:t> temperature…</a:t>
            </a:r>
          </a:p>
        </p:txBody>
      </p:sp>
      <p:grpSp>
        <p:nvGrpSpPr>
          <p:cNvPr id="14" name="Gruppo 13">
            <a:extLst>
              <a:ext uri="{FF2B5EF4-FFF2-40B4-BE49-F238E27FC236}">
                <a16:creationId xmlns:a16="http://schemas.microsoft.com/office/drawing/2014/main" id="{97D19A64-D654-E31E-3E66-20B2B6A86267}"/>
              </a:ext>
            </a:extLst>
          </p:cNvPr>
          <p:cNvGrpSpPr/>
          <p:nvPr/>
        </p:nvGrpSpPr>
        <p:grpSpPr>
          <a:xfrm>
            <a:off x="1097279" y="2227200"/>
            <a:ext cx="4360353" cy="3914520"/>
            <a:chOff x="3123753" y="1442498"/>
            <a:chExt cx="6401693" cy="5747140"/>
          </a:xfrm>
        </p:grpSpPr>
        <p:pic>
          <p:nvPicPr>
            <p:cNvPr id="9" name="Immagine 8">
              <a:extLst>
                <a:ext uri="{FF2B5EF4-FFF2-40B4-BE49-F238E27FC236}">
                  <a16:creationId xmlns:a16="http://schemas.microsoft.com/office/drawing/2014/main" id="{6139024C-CFD8-B8F7-D3C5-B14B77065F3E}"/>
                </a:ext>
              </a:extLst>
            </p:cNvPr>
            <p:cNvPicPr>
              <a:picLocks noChangeAspect="1"/>
            </p:cNvPicPr>
            <p:nvPr/>
          </p:nvPicPr>
          <p:blipFill>
            <a:blip r:embed="rId3"/>
            <a:stretch>
              <a:fillRect/>
            </a:stretch>
          </p:blipFill>
          <p:spPr>
            <a:xfrm>
              <a:off x="3180910" y="1442498"/>
              <a:ext cx="6287377" cy="1829055"/>
            </a:xfrm>
            <a:prstGeom prst="rect">
              <a:avLst/>
            </a:prstGeom>
          </p:spPr>
        </p:pic>
        <p:pic>
          <p:nvPicPr>
            <p:cNvPr id="13" name="Immagine 12">
              <a:extLst>
                <a:ext uri="{FF2B5EF4-FFF2-40B4-BE49-F238E27FC236}">
                  <a16:creationId xmlns:a16="http://schemas.microsoft.com/office/drawing/2014/main" id="{9DB1751D-6CCD-5AD9-62E7-AC6661482766}"/>
                </a:ext>
              </a:extLst>
            </p:cNvPr>
            <p:cNvPicPr>
              <a:picLocks noChangeAspect="1"/>
            </p:cNvPicPr>
            <p:nvPr/>
          </p:nvPicPr>
          <p:blipFill>
            <a:blip r:embed="rId4"/>
            <a:srcRect b="3679"/>
            <a:stretch/>
          </p:blipFill>
          <p:spPr>
            <a:xfrm>
              <a:off x="3123753" y="3271553"/>
              <a:ext cx="6401693" cy="3918085"/>
            </a:xfrm>
            <a:prstGeom prst="rect">
              <a:avLst/>
            </a:prstGeom>
          </p:spPr>
        </p:pic>
      </p:grpSp>
      <p:pic>
        <p:nvPicPr>
          <p:cNvPr id="19" name="Immagine 18">
            <a:extLst>
              <a:ext uri="{FF2B5EF4-FFF2-40B4-BE49-F238E27FC236}">
                <a16:creationId xmlns:a16="http://schemas.microsoft.com/office/drawing/2014/main" id="{93888372-EC15-B72A-F0BB-F32CFE6001B2}"/>
              </a:ext>
            </a:extLst>
          </p:cNvPr>
          <p:cNvPicPr>
            <a:picLocks noChangeAspect="1"/>
          </p:cNvPicPr>
          <p:nvPr/>
        </p:nvPicPr>
        <p:blipFill>
          <a:blip r:embed="rId5"/>
          <a:stretch>
            <a:fillRect/>
          </a:stretch>
        </p:blipFill>
        <p:spPr>
          <a:xfrm>
            <a:off x="5488110" y="2266320"/>
            <a:ext cx="5606609" cy="1518280"/>
          </a:xfrm>
          <a:prstGeom prst="rect">
            <a:avLst/>
          </a:prstGeom>
        </p:spPr>
      </p:pic>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E9C9DC84-80CD-521A-89EA-75FF3905B17E}"/>
                  </a:ext>
                </a:extLst>
              </p:cNvPr>
              <p:cNvSpPr txBox="1"/>
              <p:nvPr/>
            </p:nvSpPr>
            <p:spPr>
              <a:xfrm>
                <a:off x="5457632" y="3745480"/>
                <a:ext cx="5637087" cy="2585323"/>
              </a:xfrm>
              <a:prstGeom prst="rect">
                <a:avLst/>
              </a:prstGeom>
              <a:noFill/>
            </p:spPr>
            <p:txBody>
              <a:bodyPr wrap="square" rtlCol="0">
                <a:spAutoFit/>
              </a:bodyPr>
              <a:lstStyle/>
              <a:p>
                <a:pPr marL="285750" indent="-285750" algn="just">
                  <a:buFont typeface="Arial" panose="020B0604020202020204" pitchFamily="34" charset="0"/>
                  <a:buChar char="•"/>
                </a:pPr>
                <a:r>
                  <a:rPr lang="it-IT" dirty="0"/>
                  <a:t>Performance </a:t>
                </a:r>
                <a:r>
                  <a:rPr lang="it-IT" dirty="0" err="1"/>
                  <a:t>at</a:t>
                </a:r>
                <a:r>
                  <a:rPr lang="it-IT"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b="0" i="0" smtClean="0"/>
                      <m:t>C</m:t>
                    </m:r>
                  </m:oMath>
                </a14:m>
                <a:r>
                  <a:rPr lang="en-US" dirty="0"/>
                  <a:t> is unsatisfactory</a:t>
                </a:r>
              </a:p>
              <a:p>
                <a:pPr marL="285750" indent="-285750" algn="just">
                  <a:buFont typeface="Arial" panose="020B0604020202020204" pitchFamily="34" charset="0"/>
                  <a:buChar char="•"/>
                </a:pPr>
                <a:r>
                  <a:rPr lang="en-US" dirty="0"/>
                  <a:t>RMSE (%) is minimum at </a:t>
                </a:r>
                <a14:m>
                  <m:oMath xmlns:m="http://schemas.openxmlformats.org/officeDocument/2006/math">
                    <m:r>
                      <a:rPr lang="it-IT" i="1">
                        <a:latin typeface="Cambria Math" panose="02040503050406030204" pitchFamily="18" charset="0"/>
                      </a:rPr>
                      <m:t>27</m:t>
                    </m:r>
                    <m:r>
                      <m:rPr>
                        <m:nor/>
                      </m:rPr>
                      <a:rPr lang="en-US"/>
                      <m:t>°</m:t>
                    </m:r>
                    <m:r>
                      <m:rPr>
                        <m:nor/>
                      </m:rPr>
                      <a:rPr lang="it-IT"/>
                      <m:t>C</m:t>
                    </m:r>
                  </m:oMath>
                </a14:m>
                <a:r>
                  <a:rPr lang="en-US" dirty="0"/>
                  <a:t> </a:t>
                </a:r>
              </a:p>
              <a:p>
                <a:pPr marL="285750" indent="-285750" algn="just">
                  <a:buFont typeface="Arial" panose="020B0604020202020204" pitchFamily="34" charset="0"/>
                  <a:buChar char="•"/>
                </a:pPr>
                <a:r>
                  <a:rPr lang="en-US" dirty="0"/>
                  <a:t>MAX (%) is minimum at </a:t>
                </a:r>
                <a14:m>
                  <m:oMath xmlns:m="http://schemas.openxmlformats.org/officeDocument/2006/math">
                    <m:r>
                      <a:rPr lang="it-IT" i="1">
                        <a:latin typeface="Cambria Math" panose="02040503050406030204" pitchFamily="18" charset="0"/>
                      </a:rPr>
                      <m:t>4</m:t>
                    </m:r>
                    <m:r>
                      <a:rPr lang="it-IT" b="0" i="1" smtClean="0">
                        <a:latin typeface="Cambria Math" panose="02040503050406030204" pitchFamily="18" charset="0"/>
                      </a:rPr>
                      <m:t>0</m:t>
                    </m:r>
                    <m:r>
                      <m:rPr>
                        <m:nor/>
                      </m:rPr>
                      <a:rPr lang="en-US"/>
                      <m:t>°</m:t>
                    </m:r>
                    <m:r>
                      <m:rPr>
                        <m:nor/>
                      </m:rPr>
                      <a:rPr lang="it-IT" b="0" i="0" smtClean="0"/>
                      <m:t>C</m:t>
                    </m:r>
                  </m:oMath>
                </a14:m>
                <a:endParaRPr lang="en-US" dirty="0"/>
              </a:p>
              <a:p>
                <a:pPr marL="285750" indent="-285750" algn="just">
                  <a:buFont typeface="Arial" panose="020B0604020202020204" pitchFamily="34" charset="0"/>
                  <a:buChar char="•"/>
                </a:pPr>
                <a:r>
                  <a:rPr lang="en-US" dirty="0"/>
                  <a:t>MAE (%) is minimum at </a:t>
                </a:r>
                <a14:m>
                  <m:oMath xmlns:m="http://schemas.openxmlformats.org/officeDocument/2006/math">
                    <m:r>
                      <a:rPr lang="it-IT" i="1" smtClean="0">
                        <a:latin typeface="Cambria Math" panose="02040503050406030204" pitchFamily="18" charset="0"/>
                      </a:rPr>
                      <m:t>27</m:t>
                    </m:r>
                    <m:r>
                      <m:rPr>
                        <m:nor/>
                      </m:rPr>
                      <a:rPr lang="en-US"/>
                      <m:t>°</m:t>
                    </m:r>
                    <m:r>
                      <m:rPr>
                        <m:nor/>
                      </m:rPr>
                      <a:rPr lang="it-IT"/>
                      <m:t>C</m:t>
                    </m:r>
                  </m:oMath>
                </a14:m>
                <a:r>
                  <a:rPr lang="en-US" dirty="0"/>
                  <a:t> </a:t>
                </a:r>
              </a:p>
              <a:p>
                <a:pPr marL="285750" indent="-285750" algn="just">
                  <a:buFont typeface="Wingdings" panose="05000000000000000000" pitchFamily="2" charset="2"/>
                  <a:buChar char="Ø"/>
                </a:pPr>
                <a:r>
                  <a:rPr lang="en-US" dirty="0"/>
                  <a:t>FUDS experiment (</a:t>
                </a:r>
                <a14:m>
                  <m:oMath xmlns:m="http://schemas.openxmlformats.org/officeDocument/2006/math">
                    <m:r>
                      <a:rPr lang="it-IT" i="1">
                        <a:latin typeface="Cambria Math" panose="02040503050406030204" pitchFamily="18" charset="0"/>
                      </a:rPr>
                      <m:t>−</m:t>
                    </m:r>
                    <m:r>
                      <a:rPr lang="it-IT" b="0" i="1" smtClean="0">
                        <a:latin typeface="Cambria Math" panose="02040503050406030204" pitchFamily="18" charset="0"/>
                      </a:rPr>
                      <m:t>10</m:t>
                    </m:r>
                    <m:r>
                      <m:rPr>
                        <m:nor/>
                      </m:rPr>
                      <a:rPr lang="en-US"/>
                      <m:t>°</m:t>
                    </m:r>
                    <m:r>
                      <m:rPr>
                        <m:nor/>
                      </m:rPr>
                      <a:rPr lang="it-IT"/>
                      <m:t>C</m:t>
                    </m:r>
                  </m:oMath>
                </a14:m>
                <a:r>
                  <a:rPr lang="en-US" dirty="0"/>
                  <a:t>,</a:t>
                </a:r>
                <a:r>
                  <a:rPr lang="it-IT" dirty="0"/>
                  <a:t> </a:t>
                </a:r>
                <a14:m>
                  <m:oMath xmlns:m="http://schemas.openxmlformats.org/officeDocument/2006/math">
                    <m:r>
                      <a:rPr lang="it-IT" i="1" dirty="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a:latin typeface="Cambria Math" panose="02040503050406030204" pitchFamily="18" charset="0"/>
                      </a:rPr>
                      <m:t>2</m:t>
                    </m:r>
                    <m:r>
                      <m:rPr>
                        <m:nor/>
                      </m:rPr>
                      <a:rPr lang="it-IT" b="0" i="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3</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4</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0</m:t>
                    </m:r>
                    <m:r>
                      <m:rPr>
                        <m:nor/>
                      </m:rPr>
                      <a:rPr lang="en-US"/>
                      <m:t>°</m:t>
                    </m:r>
                    <m:r>
                      <m:rPr>
                        <m:nor/>
                      </m:rPr>
                      <a:rPr lang="it-IT"/>
                      <m:t>C</m:t>
                    </m:r>
                  </m:oMath>
                </a14:m>
                <a:r>
                  <a:rPr lang="en-US" dirty="0"/>
                  <a:t>)</a:t>
                </a:r>
              </a:p>
              <a:p>
                <a:pPr marL="285750" indent="-285750" algn="just">
                  <a:buFont typeface="Wingdings" panose="05000000000000000000" pitchFamily="2" charset="2"/>
                  <a:buChar char="Ø"/>
                </a:pPr>
                <a:r>
                  <a:rPr lang="en-US" dirty="0"/>
                  <a:t>DST experiment (</a:t>
                </a:r>
                <a14:m>
                  <m:oMath xmlns:m="http://schemas.openxmlformats.org/officeDocument/2006/math">
                    <m:r>
                      <a:rPr lang="it-IT" i="1" smtClean="0">
                        <a:latin typeface="Cambria Math" panose="02040503050406030204" pitchFamily="18" charset="0"/>
                      </a:rPr>
                      <m:t>27</m:t>
                    </m:r>
                    <m:r>
                      <m:rPr>
                        <m:nor/>
                      </m:rPr>
                      <a:rPr lang="en-US"/>
                      <m:t>°</m:t>
                    </m:r>
                    <m:r>
                      <m:rPr>
                        <m:nor/>
                      </m:rPr>
                      <a:rPr lang="it-IT"/>
                      <m:t>C</m:t>
                    </m:r>
                  </m:oMath>
                </a14:m>
                <a:r>
                  <a:rPr lang="en-US" dirty="0"/>
                  <a:t>)</a:t>
                </a:r>
              </a:p>
              <a:p>
                <a:pPr marL="285750" indent="-285750" algn="just">
                  <a:buFont typeface="Wingdings" panose="05000000000000000000" pitchFamily="2" charset="2"/>
                  <a:buChar char="Ø"/>
                </a:pPr>
                <a:r>
                  <a:rPr lang="en-US" dirty="0"/>
                  <a:t>LFP batteries (SOH=100%) with cut-off voltage equal to 2 V and rated capacity equal to 2.3 Ah</a:t>
                </a:r>
              </a:p>
            </p:txBody>
          </p:sp>
        </mc:Choice>
        <mc:Fallback xmlns="">
          <p:sp>
            <p:nvSpPr>
              <p:cNvPr id="20" name="CasellaDiTesto 19">
                <a:extLst>
                  <a:ext uri="{FF2B5EF4-FFF2-40B4-BE49-F238E27FC236}">
                    <a16:creationId xmlns:a16="http://schemas.microsoft.com/office/drawing/2014/main" id="{E9C9DC84-80CD-521A-89EA-75FF3905B17E}"/>
                  </a:ext>
                </a:extLst>
              </p:cNvPr>
              <p:cNvSpPr txBox="1">
                <a:spLocks noRot="1" noChangeAspect="1" noMove="1" noResize="1" noEditPoints="1" noAdjustHandles="1" noChangeArrowheads="1" noChangeShapeType="1" noTextEdit="1"/>
              </p:cNvSpPr>
              <p:nvPr/>
            </p:nvSpPr>
            <p:spPr>
              <a:xfrm>
                <a:off x="5457632" y="3745480"/>
                <a:ext cx="5637087" cy="2585323"/>
              </a:xfrm>
              <a:prstGeom prst="rect">
                <a:avLst/>
              </a:prstGeom>
              <a:blipFill>
                <a:blip r:embed="rId6"/>
                <a:stretch>
                  <a:fillRect l="-649" t="-1176" r="-973" b="-2588"/>
                </a:stretch>
              </a:blipFill>
            </p:spPr>
            <p:txBody>
              <a:bodyPr/>
              <a:lstStyle/>
              <a:p>
                <a:r>
                  <a:rPr lang="en-US">
                    <a:noFill/>
                  </a:rPr>
                  <a:t> </a:t>
                </a:r>
              </a:p>
            </p:txBody>
          </p:sp>
        </mc:Fallback>
      </mc:AlternateContent>
    </p:spTree>
    <p:extLst>
      <p:ext uri="{BB962C8B-B14F-4D97-AF65-F5344CB8AC3E}">
        <p14:creationId xmlns:p14="http://schemas.microsoft.com/office/powerpoint/2010/main" val="68449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7460119" cy="369332"/>
          </a:xfrm>
          <a:prstGeom prst="rect">
            <a:avLst/>
          </a:prstGeom>
          <a:noFill/>
        </p:spPr>
        <p:txBody>
          <a:bodyPr wrap="none" rtlCol="0">
            <a:spAutoFit/>
          </a:bodyPr>
          <a:lstStyle/>
          <a:p>
            <a:r>
              <a:rPr lang="it-IT" dirty="0"/>
              <a:t>About SOC </a:t>
            </a:r>
            <a:r>
              <a:rPr lang="it-IT" dirty="0" err="1"/>
              <a:t>estimation</a:t>
            </a:r>
            <a:r>
              <a:rPr lang="it-IT" dirty="0"/>
              <a:t> under </a:t>
            </a:r>
            <a:r>
              <a:rPr lang="it-IT" dirty="0" err="1"/>
              <a:t>dynamic</a:t>
            </a:r>
            <a:r>
              <a:rPr lang="it-IT" dirty="0"/>
              <a:t> time-</a:t>
            </a:r>
            <a:r>
              <a:rPr lang="it-IT" dirty="0" err="1"/>
              <a:t>varying</a:t>
            </a:r>
            <a:r>
              <a:rPr lang="it-IT" dirty="0"/>
              <a:t> temperature </a:t>
            </a:r>
            <a:r>
              <a:rPr lang="it-IT" dirty="0" err="1"/>
              <a:t>conditions</a:t>
            </a:r>
            <a:r>
              <a:rPr lang="it-IT" dirty="0"/>
              <a:t>…</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E9C9DC84-80CD-521A-89EA-75FF3905B17E}"/>
                  </a:ext>
                </a:extLst>
              </p:cNvPr>
              <p:cNvSpPr txBox="1"/>
              <p:nvPr/>
            </p:nvSpPr>
            <p:spPr>
              <a:xfrm>
                <a:off x="5457632" y="3745480"/>
                <a:ext cx="5637087" cy="2308324"/>
              </a:xfrm>
              <a:prstGeom prst="rect">
                <a:avLst/>
              </a:prstGeom>
              <a:noFill/>
            </p:spPr>
            <p:txBody>
              <a:bodyPr wrap="square" rtlCol="0">
                <a:spAutoFit/>
              </a:bodyPr>
              <a:lstStyle/>
              <a:p>
                <a:pPr marL="285750" indent="-285750" algn="just">
                  <a:buFont typeface="Arial" panose="020B0604020202020204" pitchFamily="34" charset="0"/>
                  <a:buChar char="•"/>
                </a:pPr>
                <a:r>
                  <a:rPr lang="it-IT" dirty="0"/>
                  <a:t>RMSE (%), MAX (%) and MAE (%) by the </a:t>
                </a:r>
                <a:r>
                  <a:rPr lang="it-IT" dirty="0" err="1"/>
                  <a:t>proposed</a:t>
                </a:r>
                <a:r>
                  <a:rPr lang="it-IT" dirty="0"/>
                  <a:t> </a:t>
                </a:r>
                <a:r>
                  <a:rPr lang="it-IT" dirty="0" err="1"/>
                  <a:t>method</a:t>
                </a:r>
                <a:r>
                  <a:rPr lang="it-IT" dirty="0"/>
                  <a:t> (LSTM-AHIF) are </a:t>
                </a:r>
                <a:r>
                  <a:rPr lang="it-IT" dirty="0" err="1"/>
                  <a:t>less</a:t>
                </a:r>
                <a:r>
                  <a:rPr lang="it-IT" dirty="0"/>
                  <a:t> </a:t>
                </a:r>
                <a:r>
                  <a:rPr lang="it-IT" dirty="0" err="1"/>
                  <a:t>than</a:t>
                </a:r>
                <a:r>
                  <a:rPr lang="it-IT" dirty="0"/>
                  <a:t> </a:t>
                </a:r>
                <a:r>
                  <a:rPr lang="it-IT" dirty="0" err="1"/>
                  <a:t>ones</a:t>
                </a:r>
                <a:r>
                  <a:rPr lang="it-IT" dirty="0"/>
                  <a:t> by single-LSTM </a:t>
                </a:r>
                <a:r>
                  <a:rPr lang="it-IT" dirty="0" err="1"/>
                  <a:t>method</a:t>
                </a:r>
                <a:r>
                  <a:rPr lang="it-IT" dirty="0"/>
                  <a:t>.</a:t>
                </a:r>
                <a:endParaRPr lang="en-US" dirty="0"/>
              </a:p>
              <a:p>
                <a:pPr marL="285750" indent="-285750" algn="just">
                  <a:buFont typeface="Wingdings" panose="05000000000000000000" pitchFamily="2" charset="2"/>
                  <a:buChar char="Ø"/>
                </a:pPr>
                <a:r>
                  <a:rPr lang="it-IT" dirty="0"/>
                  <a:t>Data 1 (from </a:t>
                </a:r>
                <a14:m>
                  <m:oMath xmlns:m="http://schemas.openxmlformats.org/officeDocument/2006/math">
                    <m:r>
                      <a:rPr lang="it-IT" i="1">
                        <a:latin typeface="Cambria Math" panose="02040503050406030204" pitchFamily="18" charset="0"/>
                      </a:rPr>
                      <m:t>3</m:t>
                    </m:r>
                    <m:r>
                      <a:rPr lang="it-IT" b="0" i="1" smtClean="0">
                        <a:latin typeface="Cambria Math" panose="02040503050406030204" pitchFamily="18" charset="0"/>
                      </a:rPr>
                      <m:t>1</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0</m:t>
                    </m:r>
                    <m:r>
                      <m:rPr>
                        <m:nor/>
                      </m:rPr>
                      <a:rPr lang="en-US"/>
                      <m:t>°</m:t>
                    </m:r>
                    <m:r>
                      <m:rPr>
                        <m:nor/>
                      </m:rPr>
                      <a:rPr lang="it-IT"/>
                      <m:t>C</m:t>
                    </m:r>
                  </m:oMath>
                </a14:m>
                <a:r>
                  <a:rPr lang="it-IT" dirty="0"/>
                  <a:t>), Data 2 (from </a:t>
                </a:r>
                <a14:m>
                  <m:oMath xmlns:m="http://schemas.openxmlformats.org/officeDocument/2006/math">
                    <m:r>
                      <a:rPr lang="it-IT" i="1" dirty="0" smtClean="0">
                        <a:latin typeface="Cambria Math" panose="02040503050406030204" pitchFamily="18" charset="0"/>
                      </a:rPr>
                      <m:t>4</m:t>
                    </m:r>
                    <m:r>
                      <a:rPr lang="it-IT" b="0" i="1" dirty="0" smtClean="0">
                        <a:latin typeface="Cambria Math" panose="02040503050406030204" pitchFamily="18" charset="0"/>
                      </a:rPr>
                      <m:t>0</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7</m:t>
                    </m:r>
                    <m:r>
                      <m:rPr>
                        <m:nor/>
                      </m:rPr>
                      <a:rPr lang="en-US"/>
                      <m:t>°</m:t>
                    </m:r>
                    <m:r>
                      <m:rPr>
                        <m:nor/>
                      </m:rPr>
                      <a:rPr lang="it-IT"/>
                      <m:t>C</m:t>
                    </m:r>
                  </m:oMath>
                </a14:m>
                <a:r>
                  <a:rPr lang="it-IT" dirty="0"/>
                  <a:t>), Data 3 (from </a:t>
                </a:r>
                <a14:m>
                  <m:oMath xmlns:m="http://schemas.openxmlformats.org/officeDocument/2006/math">
                    <m:r>
                      <a:rPr lang="it-IT" i="1" dirty="0" smtClean="0">
                        <a:latin typeface="Cambria Math" panose="02040503050406030204" pitchFamily="18" charset="0"/>
                      </a:rPr>
                      <m:t>9</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2</m:t>
                    </m:r>
                    <m:r>
                      <m:rPr>
                        <m:nor/>
                      </m:rPr>
                      <a:rPr lang="en-US"/>
                      <m:t>°</m:t>
                    </m:r>
                    <m:r>
                      <m:rPr>
                        <m:nor/>
                      </m:rPr>
                      <a:rPr lang="it-IT"/>
                      <m:t>C</m:t>
                    </m:r>
                  </m:oMath>
                </a14:m>
                <a:r>
                  <a:rPr lang="it-IT" dirty="0"/>
                  <a:t>), Data 4 (from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2</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2</m:t>
                    </m:r>
                    <m:r>
                      <m:rPr>
                        <m:nor/>
                      </m:rPr>
                      <a:rPr lang="en-US"/>
                      <m:t>°</m:t>
                    </m:r>
                    <m:r>
                      <m:rPr>
                        <m:nor/>
                      </m:rPr>
                      <a:rPr lang="it-IT"/>
                      <m:t>C</m:t>
                    </m:r>
                  </m:oMath>
                </a14:m>
                <a:r>
                  <a:rPr lang="it-IT" dirty="0"/>
                  <a:t>)</a:t>
                </a:r>
                <a:endParaRPr lang="en-US" dirty="0"/>
              </a:p>
              <a:p>
                <a:pPr marL="285750" indent="-285750" algn="just">
                  <a:buFont typeface="Wingdings" panose="05000000000000000000" pitchFamily="2" charset="2"/>
                  <a:buChar char="Ø"/>
                </a:pPr>
                <a:r>
                  <a:rPr lang="en-US" dirty="0"/>
                  <a:t>NCM batteries with cut-off voltage equal to 2.75 V and rated capacity equal to 4 Ah</a:t>
                </a:r>
              </a:p>
            </p:txBody>
          </p:sp>
        </mc:Choice>
        <mc:Fallback xmlns="">
          <p:sp>
            <p:nvSpPr>
              <p:cNvPr id="20" name="CasellaDiTesto 19">
                <a:extLst>
                  <a:ext uri="{FF2B5EF4-FFF2-40B4-BE49-F238E27FC236}">
                    <a16:creationId xmlns:a16="http://schemas.microsoft.com/office/drawing/2014/main" id="{E9C9DC84-80CD-521A-89EA-75FF3905B17E}"/>
                  </a:ext>
                </a:extLst>
              </p:cNvPr>
              <p:cNvSpPr txBox="1">
                <a:spLocks noRot="1" noChangeAspect="1" noMove="1" noResize="1" noEditPoints="1" noAdjustHandles="1" noChangeArrowheads="1" noChangeShapeType="1" noTextEdit="1"/>
              </p:cNvSpPr>
              <p:nvPr/>
            </p:nvSpPr>
            <p:spPr>
              <a:xfrm>
                <a:off x="5457632" y="3745480"/>
                <a:ext cx="5637087" cy="2308324"/>
              </a:xfrm>
              <a:prstGeom prst="rect">
                <a:avLst/>
              </a:prstGeom>
              <a:blipFill>
                <a:blip r:embed="rId3"/>
                <a:stretch>
                  <a:fillRect l="-649" t="-1319" r="-973" b="-3166"/>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CC72962E-52BB-0D83-D19E-F3014DD1C6BA}"/>
              </a:ext>
            </a:extLst>
          </p:cNvPr>
          <p:cNvPicPr>
            <a:picLocks noChangeAspect="1"/>
          </p:cNvPicPr>
          <p:nvPr/>
        </p:nvPicPr>
        <p:blipFill>
          <a:blip r:embed="rId4"/>
          <a:stretch>
            <a:fillRect/>
          </a:stretch>
        </p:blipFill>
        <p:spPr>
          <a:xfrm>
            <a:off x="5457632" y="2266320"/>
            <a:ext cx="5637087" cy="1095528"/>
          </a:xfrm>
          <a:prstGeom prst="rect">
            <a:avLst/>
          </a:prstGeom>
        </p:spPr>
      </p:pic>
      <p:grpSp>
        <p:nvGrpSpPr>
          <p:cNvPr id="11" name="Gruppo 10">
            <a:extLst>
              <a:ext uri="{FF2B5EF4-FFF2-40B4-BE49-F238E27FC236}">
                <a16:creationId xmlns:a16="http://schemas.microsoft.com/office/drawing/2014/main" id="{2C66E5C7-4A01-53FB-D245-DF8C9F61E45B}"/>
              </a:ext>
            </a:extLst>
          </p:cNvPr>
          <p:cNvGrpSpPr/>
          <p:nvPr/>
        </p:nvGrpSpPr>
        <p:grpSpPr>
          <a:xfrm>
            <a:off x="1097279" y="2266320"/>
            <a:ext cx="4360353" cy="3891107"/>
            <a:chOff x="1030620" y="503455"/>
            <a:chExt cx="4394379" cy="6354545"/>
          </a:xfrm>
        </p:grpSpPr>
        <p:pic>
          <p:nvPicPr>
            <p:cNvPr id="5" name="Immagine 4">
              <a:extLst>
                <a:ext uri="{FF2B5EF4-FFF2-40B4-BE49-F238E27FC236}">
                  <a16:creationId xmlns:a16="http://schemas.microsoft.com/office/drawing/2014/main" id="{7FA0848F-899E-6227-16E6-79DC1A245115}"/>
                </a:ext>
              </a:extLst>
            </p:cNvPr>
            <p:cNvPicPr>
              <a:picLocks noChangeAspect="1"/>
            </p:cNvPicPr>
            <p:nvPr/>
          </p:nvPicPr>
          <p:blipFill>
            <a:blip r:embed="rId5"/>
            <a:stretch>
              <a:fillRect/>
            </a:stretch>
          </p:blipFill>
          <p:spPr>
            <a:xfrm>
              <a:off x="1030620" y="2934000"/>
              <a:ext cx="4394379" cy="3924000"/>
            </a:xfrm>
            <a:prstGeom prst="rect">
              <a:avLst/>
            </a:prstGeom>
          </p:spPr>
        </p:pic>
        <p:pic>
          <p:nvPicPr>
            <p:cNvPr id="10" name="Immagine 9">
              <a:extLst>
                <a:ext uri="{FF2B5EF4-FFF2-40B4-BE49-F238E27FC236}">
                  <a16:creationId xmlns:a16="http://schemas.microsoft.com/office/drawing/2014/main" id="{AEC755CF-D2A5-EAE2-31DF-C2CFB32F4253}"/>
                </a:ext>
              </a:extLst>
            </p:cNvPr>
            <p:cNvPicPr>
              <a:picLocks noChangeAspect="1"/>
            </p:cNvPicPr>
            <p:nvPr/>
          </p:nvPicPr>
          <p:blipFill>
            <a:blip r:embed="rId6"/>
            <a:stretch>
              <a:fillRect/>
            </a:stretch>
          </p:blipFill>
          <p:spPr>
            <a:xfrm>
              <a:off x="1145560" y="503455"/>
              <a:ext cx="4202895" cy="2467810"/>
            </a:xfrm>
            <a:prstGeom prst="rect">
              <a:avLst/>
            </a:prstGeom>
          </p:spPr>
        </p:pic>
      </p:grpSp>
    </p:spTree>
    <p:extLst>
      <p:ext uri="{BB962C8B-B14F-4D97-AF65-F5344CB8AC3E}">
        <p14:creationId xmlns:p14="http://schemas.microsoft.com/office/powerpoint/2010/main" val="238632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3830796" y="2721114"/>
            <a:ext cx="4530407" cy="707886"/>
          </a:xfrm>
          <a:prstGeom prst="rect">
            <a:avLst/>
          </a:prstGeom>
          <a:noFill/>
        </p:spPr>
        <p:txBody>
          <a:bodyPr wrap="none" rtlCol="0">
            <a:spAutoFit/>
          </a:bodyPr>
          <a:lstStyle/>
          <a:p>
            <a:pPr algn="ctr"/>
            <a:r>
              <a:rPr lang="it-IT" sz="4000" dirty="0" err="1">
                <a:latin typeface="Times New Roman" panose="02020603050405020304" pitchFamily="18" charset="0"/>
                <a:cs typeface="Times New Roman" panose="02020603050405020304" pitchFamily="18" charset="0"/>
              </a:rPr>
              <a:t>Own</a:t>
            </a:r>
            <a:r>
              <a:rPr lang="it-IT" sz="4000" dirty="0">
                <a:latin typeface="Times New Roman" panose="02020603050405020304" pitchFamily="18" charset="0"/>
                <a:cs typeface="Times New Roman" panose="02020603050405020304" pitchFamily="18" charset="0"/>
              </a:rPr>
              <a:t> </a:t>
            </a:r>
            <a:r>
              <a:rPr lang="it-IT" sz="4000" dirty="0" err="1">
                <a:latin typeface="Times New Roman" panose="02020603050405020304" pitchFamily="18" charset="0"/>
                <a:cs typeface="Times New Roman" panose="02020603050405020304" pitchFamily="18" charset="0"/>
              </a:rPr>
              <a:t>implementation</a:t>
            </a:r>
            <a:endParaRPr lang="it-IT"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17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a:xfrm>
            <a:off x="1097280" y="286603"/>
            <a:ext cx="7932420"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SOC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Using the Feed-</a:t>
            </a:r>
            <a:r>
              <a:rPr lang="it-IT" sz="2800" b="1" dirty="0" err="1">
                <a:solidFill>
                  <a:schemeClr val="tx1"/>
                </a:solidFill>
                <a:latin typeface="Times New Roman" panose="02020603050405020304" pitchFamily="18" charset="0"/>
                <a:cs typeface="Times New Roman" panose="02020603050405020304" pitchFamily="18" charset="0"/>
              </a:rPr>
              <a:t>Forward</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and Machine Learning Techniques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dataset at the following link:</a:t>
            </a:r>
          </a:p>
          <a:p>
            <a:pPr marL="201168" lvl="1" indent="0" algn="just">
              <a:buNone/>
            </a:pPr>
            <a:r>
              <a:rPr lang="it-IT" dirty="0">
                <a:solidFill>
                  <a:srgbClr val="CC9900"/>
                </a:solidFill>
                <a:hlinkClick r:id="rId2">
                  <a:extLst>
                    <a:ext uri="{A12FA001-AC4F-418D-AE19-62706E023703}">
                      <ahyp:hlinkClr xmlns:ahyp="http://schemas.microsoft.com/office/drawing/2018/hyperlinkcolor" val="tx"/>
                    </a:ext>
                  </a:extLst>
                </a:hlinkClick>
              </a:rPr>
              <a:t>https://doi.org/10.17632/cp3473x7xv.3</a:t>
            </a:r>
            <a:endParaRPr lang="en-US" dirty="0"/>
          </a:p>
          <a:p>
            <a:pPr marL="201168" lvl="1" indent="0" algn="just">
              <a:buNone/>
            </a:pPr>
            <a:endParaRPr lang="en-US" dirty="0"/>
          </a:p>
          <a:p>
            <a:pPr marL="201168" lvl="1" indent="0" algn="just">
              <a:buNone/>
            </a:pPr>
            <a:r>
              <a:rPr lang="en-US" dirty="0"/>
              <a:t>You can find the full project repository on GitHub at the following link:</a:t>
            </a:r>
          </a:p>
          <a:p>
            <a:pPr marL="201168" lvl="1" indent="0" algn="just">
              <a:buNone/>
            </a:pPr>
            <a:r>
              <a:rPr lang="it-IT" dirty="0"/>
              <a:t> </a:t>
            </a:r>
            <a:r>
              <a:rPr lang="it-IT" dirty="0">
                <a:solidFill>
                  <a:srgbClr val="CC9900"/>
                </a:solidFill>
                <a:hlinkClick r:id="rId3">
                  <a:extLst>
                    <a:ext uri="{A12FA001-AC4F-418D-AE19-62706E023703}">
                      <ahyp:hlinkClr xmlns:ahyp="http://schemas.microsoft.com/office/drawing/2018/hyperlinkcolor" val="tx"/>
                    </a:ext>
                  </a:extLst>
                </a:hlinkClick>
              </a:rPr>
              <a:t>github.com/</a:t>
            </a:r>
            <a:r>
              <a:rPr lang="it-IT" dirty="0" err="1">
                <a:solidFill>
                  <a:srgbClr val="CC9900"/>
                </a:solidFill>
                <a:hlinkClick r:id="rId3">
                  <a:extLst>
                    <a:ext uri="{A12FA001-AC4F-418D-AE19-62706E023703}">
                      <ahyp:hlinkClr xmlns:ahyp="http://schemas.microsoft.com/office/drawing/2018/hyperlinkcolor" val="tx"/>
                    </a:ext>
                  </a:extLst>
                </a:hlinkClick>
              </a:rPr>
              <a:t>gubbriaco</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soc-estimation.git</a:t>
            </a:r>
            <a:endParaRPr lang="it-IT" dirty="0">
              <a:solidFill>
                <a:srgbClr val="CC9900"/>
              </a:solidFill>
            </a:endParaRPr>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solidFill>
                  <a:srgbClr val="CC9900"/>
                </a:solidFill>
                <a:hlinkClick r:id="rId4">
                  <a:extLst>
                    <a:ext uri="{A12FA001-AC4F-418D-AE19-62706E023703}">
                      <ahyp:hlinkClr xmlns:ahyp="http://schemas.microsoft.com/office/drawing/2018/hyperlinkcolor" val="tx"/>
                    </a:ext>
                  </a:extLst>
                </a:hlinkClick>
              </a:rPr>
              <a:t>nbviewer.org/</a:t>
            </a:r>
            <a:r>
              <a:rPr lang="it-IT" dirty="0" err="1">
                <a:solidFill>
                  <a:srgbClr val="CC9900"/>
                </a:solidFill>
                <a:hlinkClick r:id="rId4">
                  <a:extLst>
                    <a:ext uri="{A12FA001-AC4F-418D-AE19-62706E023703}">
                      <ahyp:hlinkClr xmlns:ahyp="http://schemas.microsoft.com/office/drawing/2018/hyperlinkcolor" val="tx"/>
                    </a:ext>
                  </a:extLst>
                </a:hlinkClick>
              </a:rPr>
              <a:t>github</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gubbriaco</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soc-estimation</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tree</a:t>
            </a:r>
            <a:r>
              <a:rPr lang="it-IT" dirty="0">
                <a:solidFill>
                  <a:srgbClr val="CC9900"/>
                </a:solidFill>
                <a:hlinkClick r:id="rId4">
                  <a:extLst>
                    <a:ext uri="{A12FA001-AC4F-418D-AE19-62706E023703}">
                      <ahyp:hlinkClr xmlns:ahyp="http://schemas.microsoft.com/office/drawing/2018/hyperlinkcolor" val="tx"/>
                    </a:ext>
                  </a:extLst>
                </a:hlinkClick>
              </a:rPr>
              <a:t>/master/</a:t>
            </a:r>
            <a:endParaRPr lang="it-IT" dirty="0">
              <a:solidFill>
                <a:srgbClr val="CC9900"/>
              </a:solidFill>
            </a:endParaRPr>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err="1">
                <a:solidFill>
                  <a:srgbClr val="CC9900"/>
                </a:solidFill>
                <a:hlinkClick r:id="rId2">
                  <a:extLst>
                    <a:ext uri="{A12FA001-AC4F-418D-AE19-62706E023703}">
                      <ahyp:hlinkClr xmlns:ahyp="http://schemas.microsoft.com/office/drawing/2018/hyperlinkcolor" val="tx"/>
                    </a:ext>
                  </a:extLst>
                </a:hlinkClick>
              </a:rPr>
              <a:t>Shahriar</a:t>
            </a:r>
            <a:r>
              <a:rPr lang="it-IT" dirty="0">
                <a:solidFill>
                  <a:srgbClr val="CC9900"/>
                </a:solidFill>
                <a:hlinkClick r:id="rId2">
                  <a:extLst>
                    <a:ext uri="{A12FA001-AC4F-418D-AE19-62706E023703}">
                      <ahyp:hlinkClr xmlns:ahyp="http://schemas.microsoft.com/office/drawing/2018/hyperlinkcolor" val="tx"/>
                    </a:ext>
                  </a:extLst>
                </a:hlinkClick>
              </a:rPr>
              <a:t>, S.M.; </a:t>
            </a:r>
            <a:r>
              <a:rPr lang="it-IT" dirty="0" err="1">
                <a:solidFill>
                  <a:srgbClr val="CC9900"/>
                </a:solidFill>
                <a:hlinkClick r:id="rId2">
                  <a:extLst>
                    <a:ext uri="{A12FA001-AC4F-418D-AE19-62706E023703}">
                      <ahyp:hlinkClr xmlns:ahyp="http://schemas.microsoft.com/office/drawing/2018/hyperlinkcolor" val="tx"/>
                    </a:ext>
                  </a:extLst>
                </a:hlinkClick>
              </a:rPr>
              <a:t>Bhuiyan</a:t>
            </a:r>
            <a:r>
              <a:rPr lang="it-IT" dirty="0">
                <a:solidFill>
                  <a:srgbClr val="CC9900"/>
                </a:solidFill>
                <a:hlinkClick r:id="rId2">
                  <a:extLst>
                    <a:ext uri="{A12FA001-AC4F-418D-AE19-62706E023703}">
                      <ahyp:hlinkClr xmlns:ahyp="http://schemas.microsoft.com/office/drawing/2018/hyperlinkcolor" val="tx"/>
                    </a:ext>
                  </a:extLst>
                </a:hlinkClick>
              </a:rPr>
              <a:t>, E.A.; </a:t>
            </a:r>
            <a:r>
              <a:rPr lang="it-IT" dirty="0" err="1">
                <a:solidFill>
                  <a:srgbClr val="CC9900"/>
                </a:solidFill>
                <a:hlinkClick r:id="rId2">
                  <a:extLst>
                    <a:ext uri="{A12FA001-AC4F-418D-AE19-62706E023703}">
                      <ahyp:hlinkClr xmlns:ahyp="http://schemas.microsoft.com/office/drawing/2018/hyperlinkcolor" val="tx"/>
                    </a:ext>
                  </a:extLst>
                </a:hlinkClick>
              </a:rPr>
              <a:t>Nahiduzzaman</a:t>
            </a:r>
            <a:r>
              <a:rPr lang="it-IT" dirty="0">
                <a:solidFill>
                  <a:srgbClr val="CC9900"/>
                </a:solidFill>
                <a:hlinkClick r:id="rId2">
                  <a:extLst>
                    <a:ext uri="{A12FA001-AC4F-418D-AE19-62706E023703}">
                      <ahyp:hlinkClr xmlns:ahyp="http://schemas.microsoft.com/office/drawing/2018/hyperlinkcolor" val="tx"/>
                    </a:ext>
                  </a:extLst>
                </a:hlinkClick>
              </a:rPr>
              <a:t>, M.; </a:t>
            </a:r>
            <a:r>
              <a:rPr lang="it-IT" dirty="0" err="1">
                <a:solidFill>
                  <a:srgbClr val="CC9900"/>
                </a:solidFill>
                <a:hlinkClick r:id="rId2">
                  <a:extLst>
                    <a:ext uri="{A12FA001-AC4F-418D-AE19-62706E023703}">
                      <ahyp:hlinkClr xmlns:ahyp="http://schemas.microsoft.com/office/drawing/2018/hyperlinkcolor" val="tx"/>
                    </a:ext>
                  </a:extLst>
                </a:hlinkClick>
              </a:rPr>
              <a:t>Ahsan</a:t>
            </a:r>
            <a:r>
              <a:rPr lang="it-IT" dirty="0">
                <a:solidFill>
                  <a:srgbClr val="CC9900"/>
                </a:solidFill>
                <a:hlinkClick r:id="rId2">
                  <a:extLst>
                    <a:ext uri="{A12FA001-AC4F-418D-AE19-62706E023703}">
                      <ahyp:hlinkClr xmlns:ahyp="http://schemas.microsoft.com/office/drawing/2018/hyperlinkcolor" val="tx"/>
                    </a:ext>
                  </a:extLst>
                </a:hlinkClick>
              </a:rPr>
              <a:t>, M.; Haider, J. State of </a:t>
            </a:r>
            <a:r>
              <a:rPr lang="it-IT" dirty="0" err="1">
                <a:solidFill>
                  <a:srgbClr val="CC9900"/>
                </a:solidFill>
                <a:hlinkClick r:id="rId2">
                  <a:extLst>
                    <a:ext uri="{A12FA001-AC4F-418D-AE19-62706E023703}">
                      <ahyp:hlinkClr xmlns:ahyp="http://schemas.microsoft.com/office/drawing/2018/hyperlinkcolor" val="tx"/>
                    </a:ext>
                  </a:extLst>
                </a:hlinkClick>
              </a:rPr>
              <a:t>Charge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Estimation</a:t>
            </a:r>
            <a:r>
              <a:rPr lang="it-IT" dirty="0">
                <a:solidFill>
                  <a:srgbClr val="CC9900"/>
                </a:solidFill>
                <a:hlinkClick r:id="rId2">
                  <a:extLst>
                    <a:ext uri="{A12FA001-AC4F-418D-AE19-62706E023703}">
                      <ahyp:hlinkClr xmlns:ahyp="http://schemas.microsoft.com/office/drawing/2018/hyperlinkcolor" val="tx"/>
                    </a:ext>
                  </a:extLst>
                </a:hlinkClick>
              </a:rPr>
              <a:t> for Electric </a:t>
            </a:r>
            <a:r>
              <a:rPr lang="it-IT" dirty="0" err="1">
                <a:solidFill>
                  <a:srgbClr val="CC9900"/>
                </a:solidFill>
                <a:hlinkClick r:id="rId2">
                  <a:extLst>
                    <a:ext uri="{A12FA001-AC4F-418D-AE19-62706E023703}">
                      <ahyp:hlinkClr xmlns:ahyp="http://schemas.microsoft.com/office/drawing/2018/hyperlinkcolor" val="tx"/>
                    </a:ext>
                  </a:extLst>
                </a:hlinkClick>
              </a:rPr>
              <a:t>Vehicle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Battery</a:t>
            </a:r>
            <a:r>
              <a:rPr lang="it-IT" dirty="0">
                <a:solidFill>
                  <a:srgbClr val="CC9900"/>
                </a:solidFill>
                <a:hlinkClick r:id="rId2">
                  <a:extLst>
                    <a:ext uri="{A12FA001-AC4F-418D-AE19-62706E023703}">
                      <ahyp:hlinkClr xmlns:ahyp="http://schemas.microsoft.com/office/drawing/2018/hyperlinkcolor" val="tx"/>
                    </a:ext>
                  </a:extLst>
                </a:hlinkClick>
              </a:rPr>
              <a:t> Management Systems Using the </a:t>
            </a:r>
            <a:r>
              <a:rPr lang="it-IT" dirty="0" err="1">
                <a:solidFill>
                  <a:srgbClr val="CC9900"/>
                </a:solidFill>
                <a:hlinkClick r:id="rId2">
                  <a:extLst>
                    <a:ext uri="{A12FA001-AC4F-418D-AE19-62706E023703}">
                      <ahyp:hlinkClr xmlns:ahyp="http://schemas.microsoft.com/office/drawing/2018/hyperlinkcolor" val="tx"/>
                    </a:ext>
                  </a:extLst>
                </a:hlinkClick>
              </a:rPr>
              <a:t>Hybrid</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Recurrent</a:t>
            </a:r>
            <a:r>
              <a:rPr lang="it-IT" dirty="0">
                <a:solidFill>
                  <a:srgbClr val="CC9900"/>
                </a:solidFill>
                <a:hlinkClick r:id="rId2">
                  <a:extLst>
                    <a:ext uri="{A12FA001-AC4F-418D-AE19-62706E023703}">
                      <ahyp:hlinkClr xmlns:ahyp="http://schemas.microsoft.com/office/drawing/2018/hyperlinkcolor" val="tx"/>
                    </a:ext>
                  </a:extLst>
                </a:hlinkClick>
              </a:rPr>
              <a:t> Learning </a:t>
            </a:r>
            <a:r>
              <a:rPr lang="it-IT" dirty="0" err="1">
                <a:solidFill>
                  <a:srgbClr val="CC9900"/>
                </a:solidFill>
                <a:hlinkClick r:id="rId2">
                  <a:extLst>
                    <a:ext uri="{A12FA001-AC4F-418D-AE19-62706E023703}">
                      <ahyp:hlinkClr xmlns:ahyp="http://schemas.microsoft.com/office/drawing/2018/hyperlinkcolor" val="tx"/>
                    </a:ext>
                  </a:extLst>
                </a:hlinkClick>
              </a:rPr>
              <a:t>Approach</a:t>
            </a:r>
            <a:r>
              <a:rPr lang="it-IT" dirty="0">
                <a:solidFill>
                  <a:srgbClr val="CC9900"/>
                </a:solidFill>
                <a:hlinkClick r:id="rId2">
                  <a:extLst>
                    <a:ext uri="{A12FA001-AC4F-418D-AE19-62706E023703}">
                      <ahyp:hlinkClr xmlns:ahyp="http://schemas.microsoft.com/office/drawing/2018/hyperlinkcolor" val="tx"/>
                    </a:ext>
                  </a:extLst>
                </a:hlinkClick>
              </a:rPr>
              <a:t> with </a:t>
            </a:r>
            <a:r>
              <a:rPr lang="it-IT" dirty="0" err="1">
                <a:solidFill>
                  <a:srgbClr val="CC9900"/>
                </a:solidFill>
                <a:hlinkClick r:id="rId2">
                  <a:extLst>
                    <a:ext uri="{A12FA001-AC4F-418D-AE19-62706E023703}">
                      <ahyp:hlinkClr xmlns:ahyp="http://schemas.microsoft.com/office/drawing/2018/hyperlinkcolor" val="tx"/>
                    </a:ext>
                  </a:extLst>
                </a:hlinkClick>
              </a:rPr>
              <a:t>Explainable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Artificial</a:t>
            </a:r>
            <a:r>
              <a:rPr lang="it-IT" dirty="0">
                <a:solidFill>
                  <a:srgbClr val="CC9900"/>
                </a:solidFill>
                <a:hlinkClick r:id="rId2">
                  <a:extLst>
                    <a:ext uri="{A12FA001-AC4F-418D-AE19-62706E023703}">
                      <ahyp:hlinkClr xmlns:ahyp="http://schemas.microsoft.com/office/drawing/2018/hyperlinkcolor" val="tx"/>
                    </a:ext>
                  </a:extLst>
                </a:hlinkClick>
              </a:rPr>
              <a:t> Intelligence. Energies 2022, 15, 8003.</a:t>
            </a:r>
            <a:endParaRPr lang="it-IT" dirty="0">
              <a:solidFill>
                <a:srgbClr val="CC9900"/>
              </a:solidFill>
            </a:endParaRPr>
          </a:p>
          <a:p>
            <a:pPr marL="544068" lvl="1" indent="-342900" algn="just">
              <a:buFont typeface="+mj-lt"/>
              <a:buAutoNum type="arabicPeriod"/>
            </a:pPr>
            <a:r>
              <a:rPr lang="it-IT" dirty="0" err="1">
                <a:solidFill>
                  <a:srgbClr val="CC9900"/>
                </a:solidFill>
                <a:hlinkClick r:id="rId3">
                  <a:extLst>
                    <a:ext uri="{A12FA001-AC4F-418D-AE19-62706E023703}">
                      <ahyp:hlinkClr xmlns:ahyp="http://schemas.microsoft.com/office/drawing/2018/hyperlinkcolor" val="tx"/>
                    </a:ext>
                  </a:extLst>
                </a:hlinkClick>
              </a:rPr>
              <a:t>Kollmeyer</a:t>
            </a:r>
            <a:r>
              <a:rPr lang="it-IT" dirty="0">
                <a:solidFill>
                  <a:srgbClr val="CC9900"/>
                </a:solidFill>
                <a:hlinkClick r:id="rId3">
                  <a:extLst>
                    <a:ext uri="{A12FA001-AC4F-418D-AE19-62706E023703}">
                      <ahyp:hlinkClr xmlns:ahyp="http://schemas.microsoft.com/office/drawing/2018/hyperlinkcolor" val="tx"/>
                    </a:ext>
                  </a:extLst>
                </a:hlinkClick>
              </a:rPr>
              <a:t>, Philip; Vidal, Carlos; Naguib, Mina; </a:t>
            </a:r>
            <a:r>
              <a:rPr lang="it-IT" dirty="0" err="1">
                <a:solidFill>
                  <a:srgbClr val="CC9900"/>
                </a:solidFill>
                <a:hlinkClick r:id="rId3">
                  <a:extLst>
                    <a:ext uri="{A12FA001-AC4F-418D-AE19-62706E023703}">
                      <ahyp:hlinkClr xmlns:ahyp="http://schemas.microsoft.com/office/drawing/2018/hyperlinkcolor" val="tx"/>
                    </a:ext>
                  </a:extLst>
                </a:hlinkClick>
              </a:rPr>
              <a:t>Skells</a:t>
            </a:r>
            <a:r>
              <a:rPr lang="it-IT" dirty="0">
                <a:solidFill>
                  <a:srgbClr val="CC9900"/>
                </a:solidFill>
                <a:hlinkClick r:id="rId3">
                  <a:extLst>
                    <a:ext uri="{A12FA001-AC4F-418D-AE19-62706E023703}">
                      <ahyp:hlinkClr xmlns:ahyp="http://schemas.microsoft.com/office/drawing/2018/hyperlinkcolor" val="tx"/>
                    </a:ext>
                  </a:extLst>
                </a:hlinkClick>
              </a:rPr>
              <a:t>, Michael  (2020), “LG 18650HG2 </a:t>
            </a:r>
            <a:r>
              <a:rPr lang="it-IT" dirty="0" err="1">
                <a:solidFill>
                  <a:srgbClr val="CC9900"/>
                </a:solidFill>
                <a:hlinkClick r:id="rId3">
                  <a:extLst>
                    <a:ext uri="{A12FA001-AC4F-418D-AE19-62706E023703}">
                      <ahyp:hlinkClr xmlns:ahyp="http://schemas.microsoft.com/office/drawing/2018/hyperlinkcolor" val="tx"/>
                    </a:ext>
                  </a:extLst>
                </a:hlinkClick>
              </a:rPr>
              <a:t>Li-ion</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Battery</a:t>
            </a:r>
            <a:r>
              <a:rPr lang="it-IT" dirty="0">
                <a:solidFill>
                  <a:srgbClr val="CC9900"/>
                </a:solidFill>
                <a:hlinkClick r:id="rId3">
                  <a:extLst>
                    <a:ext uri="{A12FA001-AC4F-418D-AE19-62706E023703}">
                      <ahyp:hlinkClr xmlns:ahyp="http://schemas.microsoft.com/office/drawing/2018/hyperlinkcolor" val="tx"/>
                    </a:ext>
                  </a:extLst>
                </a:hlinkClick>
              </a:rPr>
              <a:t> Data and </a:t>
            </a:r>
            <a:r>
              <a:rPr lang="it-IT" dirty="0" err="1">
                <a:solidFill>
                  <a:srgbClr val="CC9900"/>
                </a:solidFill>
                <a:hlinkClick r:id="rId3">
                  <a:extLst>
                    <a:ext uri="{A12FA001-AC4F-418D-AE19-62706E023703}">
                      <ahyp:hlinkClr xmlns:ahyp="http://schemas.microsoft.com/office/drawing/2018/hyperlinkcolor" val="tx"/>
                    </a:ext>
                  </a:extLst>
                </a:hlinkClick>
              </a:rPr>
              <a:t>Example</a:t>
            </a:r>
            <a:r>
              <a:rPr lang="it-IT" dirty="0">
                <a:solidFill>
                  <a:srgbClr val="CC9900"/>
                </a:solidFill>
                <a:hlinkClick r:id="rId3">
                  <a:extLst>
                    <a:ext uri="{A12FA001-AC4F-418D-AE19-62706E023703}">
                      <ahyp:hlinkClr xmlns:ahyp="http://schemas.microsoft.com/office/drawing/2018/hyperlinkcolor" val="tx"/>
                    </a:ext>
                  </a:extLst>
                </a:hlinkClick>
              </a:rPr>
              <a:t> Deep </a:t>
            </a:r>
            <a:r>
              <a:rPr lang="it-IT" dirty="0" err="1">
                <a:solidFill>
                  <a:srgbClr val="CC9900"/>
                </a:solidFill>
                <a:hlinkClick r:id="rId3">
                  <a:extLst>
                    <a:ext uri="{A12FA001-AC4F-418D-AE19-62706E023703}">
                      <ahyp:hlinkClr xmlns:ahyp="http://schemas.microsoft.com/office/drawing/2018/hyperlinkcolor" val="tx"/>
                    </a:ext>
                  </a:extLst>
                </a:hlinkClick>
              </a:rPr>
              <a:t>Neural</a:t>
            </a:r>
            <a:r>
              <a:rPr lang="it-IT" dirty="0">
                <a:solidFill>
                  <a:srgbClr val="CC9900"/>
                </a:solidFill>
                <a:hlinkClick r:id="rId3">
                  <a:extLst>
                    <a:ext uri="{A12FA001-AC4F-418D-AE19-62706E023703}">
                      <ahyp:hlinkClr xmlns:ahyp="http://schemas.microsoft.com/office/drawing/2018/hyperlinkcolor" val="tx"/>
                    </a:ext>
                  </a:extLst>
                </a:hlinkClick>
              </a:rPr>
              <a:t> Network </a:t>
            </a:r>
            <a:r>
              <a:rPr lang="it-IT" dirty="0" err="1">
                <a:solidFill>
                  <a:srgbClr val="CC9900"/>
                </a:solidFill>
                <a:hlinkClick r:id="rId3">
                  <a:extLst>
                    <a:ext uri="{A12FA001-AC4F-418D-AE19-62706E023703}">
                      <ahyp:hlinkClr xmlns:ahyp="http://schemas.microsoft.com/office/drawing/2018/hyperlinkcolor" val="tx"/>
                    </a:ext>
                  </a:extLst>
                </a:hlinkClick>
              </a:rPr>
              <a:t>xEV</a:t>
            </a:r>
            <a:r>
              <a:rPr lang="it-IT" dirty="0">
                <a:solidFill>
                  <a:srgbClr val="CC9900"/>
                </a:solidFill>
                <a:hlinkClick r:id="rId3">
                  <a:extLst>
                    <a:ext uri="{A12FA001-AC4F-418D-AE19-62706E023703}">
                      <ahyp:hlinkClr xmlns:ahyp="http://schemas.microsoft.com/office/drawing/2018/hyperlinkcolor" val="tx"/>
                    </a:ext>
                  </a:extLst>
                </a:hlinkClick>
              </a:rPr>
              <a:t> SOC Estimator Script”, </a:t>
            </a:r>
            <a:r>
              <a:rPr lang="it-IT" dirty="0" err="1">
                <a:solidFill>
                  <a:srgbClr val="CC9900"/>
                </a:solidFill>
                <a:hlinkClick r:id="rId3">
                  <a:extLst>
                    <a:ext uri="{A12FA001-AC4F-418D-AE19-62706E023703}">
                      <ahyp:hlinkClr xmlns:ahyp="http://schemas.microsoft.com/office/drawing/2018/hyperlinkcolor" val="tx"/>
                    </a:ext>
                  </a:extLst>
                </a:hlinkClick>
              </a:rPr>
              <a:t>Mendeley</a:t>
            </a:r>
            <a:r>
              <a:rPr lang="it-IT" dirty="0">
                <a:solidFill>
                  <a:srgbClr val="CC9900"/>
                </a:solidFill>
                <a:hlinkClick r:id="rId3">
                  <a:extLst>
                    <a:ext uri="{A12FA001-AC4F-418D-AE19-62706E023703}">
                      <ahyp:hlinkClr xmlns:ahyp="http://schemas.microsoft.com/office/drawing/2018/hyperlinkcolor" val="tx"/>
                    </a:ext>
                  </a:extLst>
                </a:hlinkClick>
              </a:rPr>
              <a:t> Data, V3.</a:t>
            </a:r>
            <a:endParaRPr lang="it-IT" dirty="0">
              <a:solidFill>
                <a:srgbClr val="CC9900"/>
              </a:solidFill>
            </a:endParaRPr>
          </a:p>
          <a:p>
            <a:pPr marL="544068" lvl="1" indent="-342900" algn="just">
              <a:buFont typeface="+mj-lt"/>
              <a:buAutoNum type="arabicPeriod"/>
            </a:pPr>
            <a:r>
              <a:rPr lang="it-IT" dirty="0">
                <a:solidFill>
                  <a:srgbClr val="CC9900"/>
                </a:solidFill>
                <a:hlinkClick r:id="rId4">
                  <a:extLst>
                    <a:ext uri="{A12FA001-AC4F-418D-AE19-62706E023703}">
                      <ahyp:hlinkClr xmlns:ahyp="http://schemas.microsoft.com/office/drawing/2018/hyperlinkcolor" val="tx"/>
                    </a:ext>
                  </a:extLst>
                </a:hlinkClick>
              </a:rPr>
              <a:t>Chen, Zheng &amp; Zhao, </a:t>
            </a:r>
            <a:r>
              <a:rPr lang="it-IT" dirty="0" err="1">
                <a:solidFill>
                  <a:srgbClr val="CC9900"/>
                </a:solidFill>
                <a:hlinkClick r:id="rId4">
                  <a:extLst>
                    <a:ext uri="{A12FA001-AC4F-418D-AE19-62706E023703}">
                      <ahyp:hlinkClr xmlns:ahyp="http://schemas.microsoft.com/office/drawing/2018/hyperlinkcolor" val="tx"/>
                    </a:ext>
                  </a:extLst>
                </a:hlinkClick>
              </a:rPr>
              <a:t>Hongqian</a:t>
            </a:r>
            <a:r>
              <a:rPr lang="it-IT" dirty="0">
                <a:solidFill>
                  <a:srgbClr val="CC9900"/>
                </a:solidFill>
                <a:hlinkClick r:id="rId4">
                  <a:extLst>
                    <a:ext uri="{A12FA001-AC4F-418D-AE19-62706E023703}">
                      <ahyp:hlinkClr xmlns:ahyp="http://schemas.microsoft.com/office/drawing/2018/hyperlinkcolor" val="tx"/>
                    </a:ext>
                  </a:extLst>
                </a:hlinkClick>
              </a:rPr>
              <a:t> &amp; Shu, Xing &amp; Zhang, </a:t>
            </a:r>
            <a:r>
              <a:rPr lang="it-IT" dirty="0" err="1">
                <a:solidFill>
                  <a:srgbClr val="CC9900"/>
                </a:solidFill>
                <a:hlinkClick r:id="rId4">
                  <a:extLst>
                    <a:ext uri="{A12FA001-AC4F-418D-AE19-62706E023703}">
                      <ahyp:hlinkClr xmlns:ahyp="http://schemas.microsoft.com/office/drawing/2018/hyperlinkcolor" val="tx"/>
                    </a:ext>
                  </a:extLst>
                </a:hlinkClick>
              </a:rPr>
              <a:t>Yuanjian</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Shen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Jiangwei</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Liu</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Yonggang</a:t>
            </a:r>
            <a:r>
              <a:rPr lang="it-IT" dirty="0">
                <a:solidFill>
                  <a:srgbClr val="CC9900"/>
                </a:solidFill>
                <a:hlinkClick r:id="rId4">
                  <a:extLst>
                    <a:ext uri="{A12FA001-AC4F-418D-AE19-62706E023703}">
                      <ahyp:hlinkClr xmlns:ahyp="http://schemas.microsoft.com/office/drawing/2018/hyperlinkcolor" val="tx"/>
                    </a:ext>
                  </a:extLst>
                </a:hlinkClick>
              </a:rPr>
              <a:t>. (2021). </a:t>
            </a:r>
            <a:r>
              <a:rPr lang="it-IT" dirty="0" err="1">
                <a:solidFill>
                  <a:srgbClr val="CC9900"/>
                </a:solidFill>
                <a:hlinkClick r:id="rId4">
                  <a:extLst>
                    <a:ext uri="{A12FA001-AC4F-418D-AE19-62706E023703}">
                      <ahyp:hlinkClr xmlns:ahyp="http://schemas.microsoft.com/office/drawing/2018/hyperlinkcolor" val="tx"/>
                    </a:ext>
                  </a:extLst>
                </a:hlinkClick>
              </a:rPr>
              <a:t>Synthetic</a:t>
            </a:r>
            <a:r>
              <a:rPr lang="it-IT" dirty="0">
                <a:solidFill>
                  <a:srgbClr val="CC9900"/>
                </a:solidFill>
                <a:hlinkClick r:id="rId4">
                  <a:extLst>
                    <a:ext uri="{A12FA001-AC4F-418D-AE19-62706E023703}">
                      <ahyp:hlinkClr xmlns:ahyp="http://schemas.microsoft.com/office/drawing/2018/hyperlinkcolor" val="tx"/>
                    </a:ext>
                  </a:extLst>
                </a:hlinkClick>
              </a:rPr>
              <a:t> Stage of </a:t>
            </a:r>
            <a:r>
              <a:rPr lang="it-IT" dirty="0" err="1">
                <a:solidFill>
                  <a:srgbClr val="CC9900"/>
                </a:solidFill>
                <a:hlinkClick r:id="rId4">
                  <a:extLst>
                    <a:ext uri="{A12FA001-AC4F-418D-AE19-62706E023703}">
                      <ahyp:hlinkClr xmlns:ahyp="http://schemas.microsoft.com/office/drawing/2018/hyperlinkcolor" val="tx"/>
                    </a:ext>
                  </a:extLst>
                </a:hlinkClick>
              </a:rPr>
              <a:t>Charge</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Estimation</a:t>
            </a:r>
            <a:r>
              <a:rPr lang="it-IT" dirty="0">
                <a:solidFill>
                  <a:srgbClr val="CC9900"/>
                </a:solidFill>
                <a:hlinkClick r:id="rId4">
                  <a:extLst>
                    <a:ext uri="{A12FA001-AC4F-418D-AE19-62706E023703}">
                      <ahyp:hlinkClr xmlns:ahyp="http://schemas.microsoft.com/office/drawing/2018/hyperlinkcolor" val="tx"/>
                    </a:ext>
                  </a:extLst>
                </a:hlinkClick>
              </a:rPr>
              <a:t> for </a:t>
            </a:r>
            <a:r>
              <a:rPr lang="it-IT" dirty="0" err="1">
                <a:solidFill>
                  <a:srgbClr val="CC9900"/>
                </a:solidFill>
                <a:hlinkClick r:id="rId4">
                  <a:extLst>
                    <a:ext uri="{A12FA001-AC4F-418D-AE19-62706E023703}">
                      <ahyp:hlinkClr xmlns:ahyp="http://schemas.microsoft.com/office/drawing/2018/hyperlinkcolor" val="tx"/>
                    </a:ext>
                  </a:extLst>
                </a:hlinkClick>
              </a:rPr>
              <a:t>Lithium-ion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Batteries</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Based</a:t>
            </a:r>
            <a:r>
              <a:rPr lang="it-IT" dirty="0">
                <a:solidFill>
                  <a:srgbClr val="CC9900"/>
                </a:solidFill>
                <a:hlinkClick r:id="rId4">
                  <a:extLst>
                    <a:ext uri="{A12FA001-AC4F-418D-AE19-62706E023703}">
                      <ahyp:hlinkClr xmlns:ahyp="http://schemas.microsoft.com/office/drawing/2018/hyperlinkcolor" val="tx"/>
                    </a:ext>
                  </a:extLst>
                </a:hlinkClick>
              </a:rPr>
              <a:t> on Long Short-</a:t>
            </a:r>
            <a:r>
              <a:rPr lang="it-IT" dirty="0" err="1">
                <a:solidFill>
                  <a:srgbClr val="CC9900"/>
                </a:solidFill>
                <a:hlinkClick r:id="rId4">
                  <a:extLst>
                    <a:ext uri="{A12FA001-AC4F-418D-AE19-62706E023703}">
                      <ahyp:hlinkClr xmlns:ahyp="http://schemas.microsoft.com/office/drawing/2018/hyperlinkcolor" val="tx"/>
                    </a:ext>
                  </a:extLst>
                </a:hlinkClick>
              </a:rPr>
              <a:t>Term</a:t>
            </a:r>
            <a:r>
              <a:rPr lang="it-IT" dirty="0">
                <a:solidFill>
                  <a:srgbClr val="CC9900"/>
                </a:solidFill>
                <a:hlinkClick r:id="rId4">
                  <a:extLst>
                    <a:ext uri="{A12FA001-AC4F-418D-AE19-62706E023703}">
                      <ahyp:hlinkClr xmlns:ahyp="http://schemas.microsoft.com/office/drawing/2018/hyperlinkcolor" val="tx"/>
                    </a:ext>
                  </a:extLst>
                </a:hlinkClick>
              </a:rPr>
              <a:t> Memory Network </a:t>
            </a:r>
            <a:r>
              <a:rPr lang="it-IT" dirty="0" err="1">
                <a:solidFill>
                  <a:srgbClr val="CC9900"/>
                </a:solidFill>
                <a:hlinkClick r:id="rId4">
                  <a:extLst>
                    <a:ext uri="{A12FA001-AC4F-418D-AE19-62706E023703}">
                      <ahyp:hlinkClr xmlns:ahyp="http://schemas.microsoft.com/office/drawing/2018/hyperlinkcolor" val="tx"/>
                    </a:ext>
                  </a:extLst>
                </a:hlinkClick>
              </a:rPr>
              <a:t>Modeling</a:t>
            </a:r>
            <a:r>
              <a:rPr lang="it-IT" dirty="0">
                <a:solidFill>
                  <a:srgbClr val="CC9900"/>
                </a:solidFill>
                <a:hlinkClick r:id="rId4">
                  <a:extLst>
                    <a:ext uri="{A12FA001-AC4F-418D-AE19-62706E023703}">
                      <ahyp:hlinkClr xmlns:ahyp="http://schemas.microsoft.com/office/drawing/2018/hyperlinkcolor" val="tx"/>
                    </a:ext>
                  </a:extLst>
                </a:hlinkClick>
              </a:rPr>
              <a:t> and </a:t>
            </a:r>
            <a:r>
              <a:rPr lang="it-IT" dirty="0" err="1">
                <a:solidFill>
                  <a:srgbClr val="CC9900"/>
                </a:solidFill>
                <a:hlinkClick r:id="rId4">
                  <a:extLst>
                    <a:ext uri="{A12FA001-AC4F-418D-AE19-62706E023703}">
                      <ahyp:hlinkClr xmlns:ahyp="http://schemas.microsoft.com/office/drawing/2018/hyperlinkcolor" val="tx"/>
                    </a:ext>
                  </a:extLst>
                </a:hlinkClick>
              </a:rPr>
              <a:t>Adaptive</a:t>
            </a:r>
            <a:r>
              <a:rPr lang="it-IT" dirty="0">
                <a:solidFill>
                  <a:srgbClr val="CC9900"/>
                </a:solidFill>
                <a:hlinkClick r:id="rId4">
                  <a:extLst>
                    <a:ext uri="{A12FA001-AC4F-418D-AE19-62706E023703}">
                      <ahyp:hlinkClr xmlns:ahyp="http://schemas.microsoft.com/office/drawing/2018/hyperlinkcolor" val="tx"/>
                    </a:ext>
                  </a:extLst>
                </a:hlinkClick>
              </a:rPr>
              <a:t> H-Infinity Filter.</a:t>
            </a:r>
            <a:endParaRPr lang="it-IT" dirty="0">
              <a:solidFill>
                <a:srgbClr val="CC9900"/>
              </a:solidFill>
            </a:endParaRPr>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sz="1800" dirty="0">
                <a:solidFill>
                  <a:schemeClr val="tx1"/>
                </a:solidFill>
                <a:cs typeface="Times New Roman" panose="02020603050405020304" pitchFamily="18" charset="0"/>
              </a:rPr>
              <a:t>State of </a:t>
            </a:r>
            <a:r>
              <a:rPr lang="it-IT" sz="1800" dirty="0" err="1">
                <a:solidFill>
                  <a:schemeClr val="tx1"/>
                </a:solidFill>
                <a:cs typeface="Times New Roman" panose="02020603050405020304" pitchFamily="18" charset="0"/>
              </a:rPr>
              <a:t>Charge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Estimation</a:t>
            </a:r>
            <a:r>
              <a:rPr lang="it-IT" sz="1800" dirty="0">
                <a:solidFill>
                  <a:schemeClr val="tx1"/>
                </a:solidFill>
                <a:cs typeface="Times New Roman" panose="02020603050405020304" pitchFamily="18" charset="0"/>
              </a:rPr>
              <a:t> for Electric </a:t>
            </a:r>
            <a:r>
              <a:rPr lang="it-IT" sz="1800" dirty="0" err="1">
                <a:solidFill>
                  <a:schemeClr val="tx1"/>
                </a:solidFill>
                <a:cs typeface="Times New Roman" panose="02020603050405020304" pitchFamily="18" charset="0"/>
              </a:rPr>
              <a:t>Vehicle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Battery</a:t>
            </a:r>
            <a:r>
              <a:rPr lang="it-IT" sz="1800" dirty="0">
                <a:solidFill>
                  <a:schemeClr val="tx1"/>
                </a:solidFill>
                <a:cs typeface="Times New Roman" panose="02020603050405020304" pitchFamily="18" charset="0"/>
              </a:rPr>
              <a:t> Management Systems Using the </a:t>
            </a:r>
            <a:r>
              <a:rPr lang="it-IT" sz="1800" dirty="0" err="1">
                <a:solidFill>
                  <a:schemeClr val="tx1"/>
                </a:solidFill>
                <a:cs typeface="Times New Roman" panose="02020603050405020304" pitchFamily="18" charset="0"/>
              </a:rPr>
              <a:t>Hybrid</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Recurrent</a:t>
            </a:r>
            <a:r>
              <a:rPr lang="it-IT" sz="1800" dirty="0">
                <a:solidFill>
                  <a:schemeClr val="tx1"/>
                </a:solidFill>
                <a:cs typeface="Times New Roman" panose="02020603050405020304" pitchFamily="18" charset="0"/>
              </a:rPr>
              <a:t> Learning </a:t>
            </a:r>
            <a:r>
              <a:rPr lang="it-IT" sz="1800" dirty="0" err="1">
                <a:solidFill>
                  <a:schemeClr val="tx1"/>
                </a:solidFill>
                <a:cs typeface="Times New Roman" panose="02020603050405020304" pitchFamily="18" charset="0"/>
              </a:rPr>
              <a:t>Approach</a:t>
            </a:r>
            <a:r>
              <a:rPr lang="it-IT" sz="1800" dirty="0">
                <a:solidFill>
                  <a:schemeClr val="tx1"/>
                </a:solidFill>
                <a:cs typeface="Times New Roman" panose="02020603050405020304" pitchFamily="18" charset="0"/>
              </a:rPr>
              <a:t> with </a:t>
            </a:r>
            <a:r>
              <a:rPr lang="it-IT" sz="1800" dirty="0" err="1">
                <a:solidFill>
                  <a:schemeClr val="tx1"/>
                </a:solidFill>
                <a:cs typeface="Times New Roman" panose="02020603050405020304" pitchFamily="18" charset="0"/>
              </a:rPr>
              <a:t>Explainable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Artificial</a:t>
            </a:r>
            <a:r>
              <a:rPr lang="it-IT" sz="1800" dirty="0">
                <a:solidFill>
                  <a:schemeClr val="tx1"/>
                </a:solidFill>
                <a:cs typeface="Times New Roman" panose="02020603050405020304" pitchFamily="18" charset="0"/>
              </a:rPr>
              <a:t> Intelligence</a:t>
            </a:r>
          </a:p>
          <a:p>
            <a:pPr marL="544068" lvl="1" indent="-342900" algn="just">
              <a:buFont typeface="+mj-lt"/>
              <a:buAutoNum type="arabicPeriod"/>
            </a:pPr>
            <a:r>
              <a:rPr lang="it-IT" dirty="0" err="1">
                <a:solidFill>
                  <a:schemeClr val="tx1"/>
                </a:solidFill>
                <a:cs typeface="Times New Roman" panose="02020603050405020304" pitchFamily="18" charset="0"/>
              </a:rPr>
              <a:t>Synthetic</a:t>
            </a:r>
            <a:r>
              <a:rPr lang="it-IT" dirty="0">
                <a:solidFill>
                  <a:schemeClr val="tx1"/>
                </a:solidFill>
                <a:cs typeface="Times New Roman" panose="02020603050405020304" pitchFamily="18" charset="0"/>
              </a:rPr>
              <a:t> Stage of </a:t>
            </a:r>
            <a:r>
              <a:rPr lang="it-IT" dirty="0" err="1">
                <a:solidFill>
                  <a:schemeClr val="tx1"/>
                </a:solidFill>
                <a:cs typeface="Times New Roman" panose="02020603050405020304" pitchFamily="18" charset="0"/>
              </a:rPr>
              <a:t>Charge</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Estimation</a:t>
            </a:r>
            <a:r>
              <a:rPr lang="it-IT" dirty="0">
                <a:solidFill>
                  <a:schemeClr val="tx1"/>
                </a:solidFill>
                <a:cs typeface="Times New Roman" panose="02020603050405020304" pitchFamily="18" charset="0"/>
              </a:rPr>
              <a:t> for </a:t>
            </a:r>
            <a:r>
              <a:rPr lang="it-IT" dirty="0" err="1">
                <a:solidFill>
                  <a:schemeClr val="tx1"/>
                </a:solidFill>
                <a:cs typeface="Times New Roman" panose="02020603050405020304" pitchFamily="18" charset="0"/>
              </a:rPr>
              <a:t>Lithium-ion</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Batteries</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Based</a:t>
            </a:r>
            <a:r>
              <a:rPr lang="it-IT" dirty="0">
                <a:solidFill>
                  <a:schemeClr val="tx1"/>
                </a:solidFill>
                <a:cs typeface="Times New Roman" panose="02020603050405020304" pitchFamily="18" charset="0"/>
              </a:rPr>
              <a:t> on Long Short-</a:t>
            </a:r>
            <a:r>
              <a:rPr lang="it-IT" dirty="0" err="1">
                <a:solidFill>
                  <a:schemeClr val="tx1"/>
                </a:solidFill>
                <a:cs typeface="Times New Roman" panose="02020603050405020304" pitchFamily="18" charset="0"/>
              </a:rPr>
              <a:t>Term</a:t>
            </a:r>
            <a:r>
              <a:rPr lang="it-IT" dirty="0">
                <a:solidFill>
                  <a:schemeClr val="tx1"/>
                </a:solidFill>
                <a:cs typeface="Times New Roman" panose="02020603050405020304" pitchFamily="18" charset="0"/>
              </a:rPr>
              <a:t> Memory Network </a:t>
            </a:r>
            <a:r>
              <a:rPr lang="it-IT" dirty="0" err="1">
                <a:solidFill>
                  <a:schemeClr val="tx1"/>
                </a:solidFill>
                <a:cs typeface="Times New Roman" panose="02020603050405020304" pitchFamily="18" charset="0"/>
              </a:rPr>
              <a:t>Modeling</a:t>
            </a:r>
            <a:r>
              <a:rPr lang="it-IT" dirty="0">
                <a:solidFill>
                  <a:schemeClr val="tx1"/>
                </a:solidFill>
                <a:cs typeface="Times New Roman" panose="02020603050405020304" pitchFamily="18" charset="0"/>
              </a:rPr>
              <a:t> and </a:t>
            </a:r>
            <a:r>
              <a:rPr lang="it-IT" dirty="0" err="1">
                <a:solidFill>
                  <a:schemeClr val="tx1"/>
                </a:solidFill>
                <a:cs typeface="Times New Roman" panose="02020603050405020304" pitchFamily="18" charset="0"/>
              </a:rPr>
              <a:t>Adaptive</a:t>
            </a:r>
            <a:r>
              <a:rPr lang="it-IT" dirty="0">
                <a:solidFill>
                  <a:schemeClr val="tx1"/>
                </a:solidFill>
                <a:cs typeface="Times New Roman" panose="02020603050405020304" pitchFamily="18" charset="0"/>
              </a:rPr>
              <a:t> H-Infinity Filter</a:t>
            </a:r>
            <a:endParaRPr lang="it-IT" dirty="0"/>
          </a:p>
          <a:p>
            <a:pPr marL="544068" lvl="1" indent="-342900" algn="just">
              <a:buFont typeface="+mj-lt"/>
              <a:buAutoNum type="arabicPeriod"/>
            </a:pPr>
            <a:r>
              <a:rPr lang="it-IT" b="1" dirty="0" err="1">
                <a:cs typeface="Times New Roman" panose="02020603050405020304" pitchFamily="18" charset="0"/>
              </a:rPr>
              <a:t>Own</a:t>
            </a:r>
            <a:r>
              <a:rPr lang="it-IT" b="1" dirty="0">
                <a:cs typeface="Times New Roman" panose="02020603050405020304" pitchFamily="18" charset="0"/>
              </a:rPr>
              <a:t> </a:t>
            </a:r>
            <a:r>
              <a:rPr lang="it-IT" b="1" dirty="0" err="1">
                <a:cs typeface="Times New Roman" panose="02020603050405020304" pitchFamily="18" charset="0"/>
              </a:rPr>
              <a:t>implementation</a:t>
            </a:r>
            <a:r>
              <a:rPr lang="it-IT" dirty="0">
                <a:cs typeface="Times New Roman" panose="02020603050405020304" pitchFamily="18" charset="0"/>
              </a:rPr>
              <a:t>: </a:t>
            </a:r>
            <a:r>
              <a:rPr lang="it-IT" sz="1800" dirty="0">
                <a:cs typeface="Times New Roman" panose="02020603050405020304" pitchFamily="18" charset="0"/>
              </a:rPr>
              <a:t>SOC </a:t>
            </a:r>
            <a:r>
              <a:rPr lang="it-IT" sz="1800" dirty="0" err="1">
                <a:cs typeface="Times New Roman" panose="02020603050405020304" pitchFamily="18" charset="0"/>
              </a:rPr>
              <a:t>Estimation</a:t>
            </a:r>
            <a:r>
              <a:rPr lang="it-IT" sz="1800" dirty="0">
                <a:cs typeface="Times New Roman" panose="02020603050405020304" pitchFamily="18" charset="0"/>
              </a:rPr>
              <a:t> Using the Feed-</a:t>
            </a:r>
            <a:r>
              <a:rPr lang="it-IT" sz="1800" dirty="0" err="1">
                <a:cs typeface="Times New Roman" panose="02020603050405020304" pitchFamily="18" charset="0"/>
              </a:rPr>
              <a:t>Forward</a:t>
            </a:r>
            <a:r>
              <a:rPr lang="it-IT" sz="1800" dirty="0">
                <a:cs typeface="Times New Roman" panose="02020603050405020304" pitchFamily="18" charset="0"/>
              </a:rPr>
              <a:t> Learning </a:t>
            </a:r>
            <a:r>
              <a:rPr lang="it-IT" sz="1800" dirty="0" err="1">
                <a:cs typeface="Times New Roman" panose="02020603050405020304" pitchFamily="18" charset="0"/>
              </a:rPr>
              <a:t>Approach</a:t>
            </a:r>
            <a:r>
              <a:rPr lang="it-IT" sz="1800" dirty="0">
                <a:cs typeface="Times New Roman" panose="02020603050405020304" pitchFamily="18" charset="0"/>
              </a:rPr>
              <a:t> and Machine Learning Techniques with </a:t>
            </a:r>
            <a:r>
              <a:rPr lang="it-IT" sz="1800" dirty="0" err="1">
                <a:cs typeface="Times New Roman" panose="02020603050405020304" pitchFamily="18" charset="0"/>
              </a:rPr>
              <a:t>Explainable</a:t>
            </a:r>
            <a:r>
              <a:rPr lang="it-IT" sz="1800" dirty="0">
                <a:cs typeface="Times New Roman" panose="02020603050405020304" pitchFamily="18" charset="0"/>
              </a:rPr>
              <a:t> </a:t>
            </a:r>
            <a:r>
              <a:rPr lang="it-IT" sz="1800" dirty="0" err="1">
                <a:cs typeface="Times New Roman" panose="02020603050405020304" pitchFamily="18" charset="0"/>
              </a:rPr>
              <a:t>Artificial</a:t>
            </a:r>
            <a:r>
              <a:rPr lang="it-IT" sz="1800" dirty="0">
                <a:cs typeface="Times New Roman" panose="02020603050405020304" pitchFamily="18" charset="0"/>
              </a:rPr>
              <a:t> Intelligence</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0041"/>
                <a:ext cx="3036121" cy="2092881"/>
              </a:xfrm>
              <a:prstGeom prst="rect">
                <a:avLst/>
              </a:prstGeom>
              <a:noFill/>
            </p:spPr>
            <p:txBody>
              <a:bodyPr wrap="square" rtlCol="0">
                <a:spAutoFit/>
              </a:bodyPr>
              <a:lstStyle/>
              <a:p>
                <a:pPr algn="ctr"/>
                <a:r>
                  <a:rPr lang="it-IT" sz="1600" b="1" dirty="0"/>
                  <a:t>Open Circuit Voltage Method</a:t>
                </a: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𝑉</m:t>
                          </m:r>
                        </m:e>
                        <m:sub>
                          <m:r>
                            <a:rPr lang="it-IT" sz="1600" b="0" i="1" smtClean="0">
                              <a:latin typeface="Cambria Math" panose="02040503050406030204" pitchFamily="18" charset="0"/>
                            </a:rPr>
                            <m:t>𝑂𝐶</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𝑆𝑂𝐶</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𝑎</m:t>
                          </m:r>
                        </m:e>
                        <m:sub>
                          <m:r>
                            <a:rPr lang="it-IT" sz="1600" b="0" i="1" smtClean="0">
                              <a:latin typeface="Cambria Math" panose="02040503050406030204" pitchFamily="18" charset="0"/>
                              <a:ea typeface="Cambria Math" panose="02040503050406030204" pitchFamily="18" charset="0"/>
                            </a:rPr>
                            <m:t>0</m:t>
                          </m:r>
                        </m:sub>
                      </m:sSub>
                    </m:oMath>
                  </m:oMathPara>
                </a14:m>
                <a:endParaRPr lang="en-US" sz="1600" dirty="0"/>
              </a:p>
              <a:p>
                <a:r>
                  <a:rPr lang="en-US" sz="1400" dirty="0"/>
                  <a:t>where:</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𝑎</m:t>
                        </m:r>
                      </m:e>
                      <m:sub>
                        <m:r>
                          <a:rPr lang="it-IT" sz="1400" b="0" i="1" smtClean="0">
                            <a:latin typeface="Cambria Math" panose="02040503050406030204" pitchFamily="18" charset="0"/>
                          </a:rPr>
                          <m:t>0</m:t>
                        </m:r>
                      </m:sub>
                    </m:sSub>
                  </m:oMath>
                </a14:m>
                <a:r>
                  <a:rPr lang="en-US" sz="1400" dirty="0"/>
                  <a:t> is the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𝑂𝐶</m:t>
                        </m:r>
                      </m:sub>
                    </m:sSub>
                  </m:oMath>
                </a14:m>
                <a:r>
                  <a:rPr lang="en-US" sz="1400" dirty="0"/>
                  <a:t> when </a:t>
                </a:r>
                <a14:m>
                  <m:oMath xmlns:m="http://schemas.openxmlformats.org/officeDocument/2006/math">
                    <m:r>
                      <a:rPr lang="it-IT" sz="1400" b="0" i="1" smtClean="0">
                        <a:latin typeface="Cambria Math" panose="02040503050406030204" pitchFamily="18" charset="0"/>
                      </a:rPr>
                      <m:t>𝑆𝑂𝐶</m:t>
                    </m:r>
                    <m:r>
                      <a:rPr lang="it-IT" sz="1400" b="0" i="1" smtClean="0">
                        <a:latin typeface="Cambria Math" panose="02040503050406030204" pitchFamily="18" charset="0"/>
                      </a:rPr>
                      <m:t>=0%</m:t>
                    </m:r>
                  </m:oMath>
                </a14:m>
                <a:endParaRPr lang="en-US" sz="1400" dirty="0"/>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𝑎</m:t>
                        </m:r>
                      </m:e>
                      <m:sub>
                        <m:r>
                          <a:rPr lang="it-IT" sz="1400" b="0" i="1" smtClean="0">
                            <a:latin typeface="Cambria Math" panose="02040503050406030204" pitchFamily="18" charset="0"/>
                          </a:rPr>
                          <m:t>1</m:t>
                        </m:r>
                      </m:sub>
                    </m:sSub>
                  </m:oMath>
                </a14:m>
                <a:r>
                  <a:rPr lang="en-US" sz="1400" dirty="0"/>
                  <a:t> is the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𝑂𝐶</m:t>
                        </m:r>
                      </m:sub>
                    </m:sSub>
                  </m:oMath>
                </a14:m>
                <a:r>
                  <a:rPr lang="en-US" sz="1400" dirty="0"/>
                  <a:t> when </a:t>
                </a:r>
                <a14:m>
                  <m:oMath xmlns:m="http://schemas.openxmlformats.org/officeDocument/2006/math">
                    <m:r>
                      <a:rPr lang="it-IT" sz="1400" b="0" i="1" smtClean="0">
                        <a:latin typeface="Cambria Math" panose="02040503050406030204" pitchFamily="18" charset="0"/>
                      </a:rPr>
                      <m:t>𝑆𝑂𝐶</m:t>
                    </m:r>
                    <m:r>
                      <a:rPr lang="it-IT" sz="1400" b="0" i="1" smtClean="0">
                        <a:latin typeface="Cambria Math" panose="02040503050406030204" pitchFamily="18" charset="0"/>
                      </a:rPr>
                      <m:t>=100%</m:t>
                    </m:r>
                  </m:oMath>
                </a14:m>
                <a:endParaRPr lang="en-US" sz="1400" dirty="0"/>
              </a:p>
              <a:p>
                <a:endParaRPr lang="en-US" sz="1400" dirty="0"/>
              </a:p>
              <a:p>
                <a:pPr algn="just"/>
                <a:r>
                  <a:rPr lang="en-US" sz="1400" dirty="0"/>
                  <a:t>The relationship between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𝑂𝐶</m:t>
                        </m:r>
                      </m:sub>
                    </m:sSub>
                  </m:oMath>
                </a14:m>
                <a:r>
                  <a:rPr lang="en-US" sz="1400" dirty="0"/>
                  <a:t> and </a:t>
                </a:r>
                <a14:m>
                  <m:oMath xmlns:m="http://schemas.openxmlformats.org/officeDocument/2006/math">
                    <m:r>
                      <a:rPr lang="it-IT" sz="1400" b="0" i="1" smtClean="0">
                        <a:latin typeface="Cambria Math" panose="02040503050406030204" pitchFamily="18" charset="0"/>
                      </a:rPr>
                      <m:t>𝑆𝑂𝐶</m:t>
                    </m:r>
                  </m:oMath>
                </a14:m>
                <a:r>
                  <a:rPr lang="en-US" sz="1400" dirty="0"/>
                  <a:t> cannot be exactly the same for all batteries.</a:t>
                </a:r>
              </a:p>
            </p:txBody>
          </p:sp>
        </mc:Choice>
        <mc:Fallback xmlns="">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0041"/>
                <a:ext cx="3036121" cy="2092881"/>
              </a:xfrm>
              <a:prstGeom prst="rect">
                <a:avLst/>
              </a:prstGeom>
              <a:blipFill>
                <a:blip r:embed="rId3"/>
                <a:stretch>
                  <a:fillRect l="-602" t="-875" r="-602"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EBA638D-412D-2AEA-570A-6D00C294AE4B}"/>
                  </a:ext>
                </a:extLst>
              </p:cNvPr>
              <p:cNvSpPr txBox="1"/>
              <p:nvPr/>
            </p:nvSpPr>
            <p:spPr>
              <a:xfrm>
                <a:off x="4133401" y="1959202"/>
                <a:ext cx="3397981" cy="2388026"/>
              </a:xfrm>
              <a:prstGeom prst="rect">
                <a:avLst/>
              </a:prstGeom>
              <a:noFill/>
            </p:spPr>
            <p:txBody>
              <a:bodyPr wrap="square" rtlCol="0">
                <a:spAutoFit/>
              </a:bodyPr>
              <a:lstStyle/>
              <a:p>
                <a:pPr algn="ctr"/>
                <a:r>
                  <a:rPr lang="it-IT" sz="1600" b="1" dirty="0"/>
                  <a:t>Coulomb </a:t>
                </a:r>
                <a:r>
                  <a:rPr lang="it-IT" sz="1600" b="1" dirty="0" err="1"/>
                  <a:t>Counting</a:t>
                </a:r>
                <a:r>
                  <a:rPr lang="it-IT" sz="1600" b="1" dirty="0"/>
                  <a:t> Method</a:t>
                </a:r>
              </a:p>
              <a:p>
                <a:pPr algn="ct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r>
                            <a:rPr lang="it-IT" sz="1600" b="0" i="1" smtClean="0">
                              <a:latin typeface="Cambria Math" panose="02040503050406030204" pitchFamily="18" charset="0"/>
                            </a:rPr>
                            <m:t>−1</m:t>
                          </m:r>
                        </m:e>
                      </m:d>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𝐼</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num>
                        <m:den>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𝑄</m:t>
                              </m:r>
                            </m:e>
                            <m:sub>
                              <m:r>
                                <a:rPr lang="it-IT" sz="1600" b="0" i="1" smtClean="0">
                                  <a:latin typeface="Cambria Math" panose="02040503050406030204" pitchFamily="18" charset="0"/>
                                </a:rPr>
                                <m:t>𝑛</m:t>
                              </m:r>
                            </m:sub>
                          </m:sSub>
                        </m:den>
                      </m:f>
                      <m:r>
                        <m:rPr>
                          <m:sty m:val="p"/>
                        </m:rPr>
                        <a:rPr lang="el-GR" sz="1600" b="0" i="1" smtClean="0">
                          <a:latin typeface="Cambria Math" panose="02040503050406030204" pitchFamily="18" charset="0"/>
                          <a:ea typeface="Cambria Math" panose="02040503050406030204" pitchFamily="18" charset="0"/>
                        </a:rPr>
                        <m:t>Δ</m:t>
                      </m:r>
                      <m:r>
                        <a:rPr lang="it-IT" sz="1600" b="0" i="1" smtClean="0">
                          <a:latin typeface="Cambria Math" panose="02040503050406030204" pitchFamily="18" charset="0"/>
                          <a:ea typeface="Cambria Math" panose="02040503050406030204" pitchFamily="18" charset="0"/>
                        </a:rPr>
                        <m:t>𝑡</m:t>
                      </m:r>
                    </m:oMath>
                  </m:oMathPara>
                </a14:m>
                <a:endParaRPr lang="it-IT" sz="1600" b="0" dirty="0"/>
              </a:p>
              <a:p>
                <a:r>
                  <a:rPr lang="it-IT" sz="1400" dirty="0" err="1"/>
                  <a:t>where</a:t>
                </a:r>
                <a:r>
                  <a:rPr lang="it-IT" sz="1400" dirty="0"/>
                  <a:t>:</a:t>
                </a:r>
              </a:p>
              <a:p>
                <a:pPr marL="285750" indent="-285750" algn="just">
                  <a:buFont typeface="Arial" panose="020B0604020202020204" pitchFamily="34" charset="0"/>
                  <a:buChar char="•"/>
                </a:pPr>
                <a14:m>
                  <m:oMath xmlns:m="http://schemas.openxmlformats.org/officeDocument/2006/math">
                    <m:r>
                      <a:rPr lang="it-IT" sz="1400" b="0" i="1" smtClean="0">
                        <a:latin typeface="Cambria Math" panose="02040503050406030204" pitchFamily="18" charset="0"/>
                      </a:rPr>
                      <m:t>𝐼</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it-IT" sz="1400" b="0" dirty="0"/>
                  <a:t> </a:t>
                </a:r>
                <a:r>
                  <a:rPr lang="it-IT" sz="1400" b="0" dirty="0" err="1"/>
                  <a:t>is</a:t>
                </a:r>
                <a:r>
                  <a:rPr lang="it-IT" sz="1400" b="0" dirty="0"/>
                  <a:t> the </a:t>
                </a:r>
                <a:r>
                  <a:rPr lang="it-IT" sz="1400" b="0" dirty="0" err="1"/>
                  <a:t>discharging</a:t>
                </a:r>
                <a:r>
                  <a:rPr lang="it-IT" sz="1400" b="0" dirty="0"/>
                  <a:t> </a:t>
                </a:r>
                <a:r>
                  <a:rPr lang="it-IT" sz="1400" b="0" dirty="0" err="1"/>
                  <a:t>current</a:t>
                </a:r>
                <a:r>
                  <a:rPr lang="it-IT" sz="1400" b="0" dirty="0"/>
                  <a:t> of the </a:t>
                </a:r>
                <a:r>
                  <a:rPr lang="it-IT" sz="1400" b="0" dirty="0" err="1"/>
                  <a:t>battery</a:t>
                </a:r>
                <a:endParaRPr lang="it-IT" sz="1400" b="0" dirty="0"/>
              </a:p>
              <a:p>
                <a:endParaRPr lang="it-IT" sz="1400" dirty="0"/>
              </a:p>
              <a:p>
                <a:pPr algn="just"/>
                <a:r>
                  <a:rPr lang="it-IT" sz="1400" dirty="0" err="1"/>
                  <a:t>It</a:t>
                </a:r>
                <a:r>
                  <a:rPr lang="it-IT" sz="1400" dirty="0"/>
                  <a:t> </a:t>
                </a:r>
                <a:r>
                  <a:rPr lang="it-IT" sz="1400" dirty="0" err="1"/>
                  <a:t>is</a:t>
                </a:r>
                <a:r>
                  <a:rPr lang="it-IT" sz="1400" dirty="0"/>
                  <a:t> </a:t>
                </a:r>
                <a:r>
                  <a:rPr lang="it-IT" sz="1400" dirty="0" err="1"/>
                  <a:t>affected</a:t>
                </a:r>
                <a:r>
                  <a:rPr lang="it-IT" sz="1400" dirty="0"/>
                  <a:t> from temperature, </a:t>
                </a:r>
                <a:r>
                  <a:rPr lang="it-IT" sz="1400" dirty="0" err="1"/>
                  <a:t>battery</a:t>
                </a:r>
                <a:r>
                  <a:rPr lang="it-IT" sz="1400" dirty="0"/>
                  <a:t> history, </a:t>
                </a:r>
                <a:r>
                  <a:rPr lang="it-IT" sz="1400" dirty="0" err="1"/>
                  <a:t>discharge</a:t>
                </a:r>
                <a:r>
                  <a:rPr lang="it-IT" sz="1400" dirty="0"/>
                  <a:t> </a:t>
                </a:r>
                <a:r>
                  <a:rPr lang="it-IT" sz="1400" dirty="0" err="1"/>
                  <a:t>current</a:t>
                </a:r>
                <a:r>
                  <a:rPr lang="it-IT" sz="1400" dirty="0"/>
                  <a:t> and </a:t>
                </a:r>
                <a:r>
                  <a:rPr lang="it-IT" sz="1400" dirty="0" err="1"/>
                  <a:t>cycle</a:t>
                </a:r>
                <a:r>
                  <a:rPr lang="it-IT" sz="1400" dirty="0"/>
                  <a:t> life.</a:t>
                </a:r>
                <a:br>
                  <a:rPr lang="it-IT" sz="1600" b="0" dirty="0"/>
                </a:br>
                <a:endParaRPr lang="en-US" sz="1600" dirty="0"/>
              </a:p>
            </p:txBody>
          </p:sp>
        </mc:Choice>
        <mc:Fallback xmlns="">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4133401" y="1959202"/>
                <a:ext cx="3397981" cy="2388026"/>
              </a:xfrm>
              <a:prstGeom prst="rect">
                <a:avLst/>
              </a:prstGeom>
              <a:blipFill>
                <a:blip r:embed="rId4"/>
                <a:stretch>
                  <a:fillRect l="-539" t="-765" r="-5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349795A-DE2A-064D-D567-393E0FB555FE}"/>
                  </a:ext>
                </a:extLst>
              </p:cNvPr>
              <p:cNvSpPr txBox="1"/>
              <p:nvPr/>
            </p:nvSpPr>
            <p:spPr>
              <a:xfrm>
                <a:off x="7757700" y="1960041"/>
                <a:ext cx="3397981" cy="3773021"/>
              </a:xfrm>
              <a:prstGeom prst="rect">
                <a:avLst/>
              </a:prstGeom>
              <a:noFill/>
            </p:spPr>
            <p:txBody>
              <a:bodyPr wrap="square" rtlCol="0">
                <a:spAutoFit/>
              </a:bodyPr>
              <a:lstStyle/>
              <a:p>
                <a:pPr algn="ctr"/>
                <a:r>
                  <a:rPr lang="it-IT" sz="1600" b="1" dirty="0"/>
                  <a:t>Modified Coulomb </a:t>
                </a:r>
                <a:r>
                  <a:rPr lang="it-IT" sz="1600" b="1" dirty="0" err="1"/>
                  <a:t>Counting</a:t>
                </a:r>
                <a:r>
                  <a:rPr lang="it-IT" sz="1600" b="1" dirty="0"/>
                  <a:t> Method</a:t>
                </a:r>
              </a:p>
              <a:p>
                <a:pPr algn="ct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𝐶</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2</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𝐼</m:t>
                      </m:r>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e>
                        <m:sup>
                          <m:r>
                            <a:rPr lang="it-IT" sz="1600" b="0" i="1" smtClean="0">
                              <a:latin typeface="Cambria Math" panose="02040503050406030204" pitchFamily="18" charset="0"/>
                              <a:ea typeface="Cambria Math" panose="02040503050406030204" pitchFamily="18" charset="0"/>
                            </a:rPr>
                            <m:t>2</m:t>
                          </m:r>
                        </m:sup>
                      </m:sSup>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𝑘</m:t>
                          </m:r>
                        </m:e>
                        <m:sub>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𝐼</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𝑘</m:t>
                          </m:r>
                        </m:e>
                        <m:sub>
                          <m:r>
                            <a:rPr lang="it-IT" sz="1600" b="0" i="1" smtClean="0">
                              <a:latin typeface="Cambria Math" panose="02040503050406030204" pitchFamily="18" charset="0"/>
                              <a:ea typeface="Cambria Math" panose="02040503050406030204" pitchFamily="18" charset="0"/>
                            </a:rPr>
                            <m:t>0</m:t>
                          </m:r>
                        </m:sub>
                      </m:sSub>
                    </m:oMath>
                  </m:oMathPara>
                </a14:m>
                <a:endParaRPr lang="it-IT" sz="16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r>
                            <a:rPr lang="it-IT" sz="1600" b="0" i="1" smtClean="0">
                              <a:latin typeface="Cambria Math" panose="02040503050406030204" pitchFamily="18" charset="0"/>
                            </a:rPr>
                            <m:t>−1</m:t>
                          </m:r>
                        </m:e>
                      </m:d>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𝐶</m:t>
                              </m:r>
                            </m:sub>
                          </m:sSub>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num>
                        <m:den>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𝑄</m:t>
                              </m:r>
                            </m:e>
                            <m:sub>
                              <m:r>
                                <a:rPr lang="it-IT" sz="1600" b="0" i="1" smtClean="0">
                                  <a:latin typeface="Cambria Math" panose="02040503050406030204" pitchFamily="18" charset="0"/>
                                </a:rPr>
                                <m:t>𝑛</m:t>
                              </m:r>
                            </m:sub>
                          </m:sSub>
                        </m:den>
                      </m:f>
                      <m:r>
                        <m:rPr>
                          <m:sty m:val="p"/>
                        </m:rPr>
                        <a:rPr lang="el-GR" sz="1600" b="0" i="1" smtClean="0">
                          <a:latin typeface="Cambria Math" panose="02040503050406030204" pitchFamily="18" charset="0"/>
                          <a:ea typeface="Cambria Math" panose="02040503050406030204" pitchFamily="18" charset="0"/>
                        </a:rPr>
                        <m:t>Δ</m:t>
                      </m:r>
                      <m:r>
                        <a:rPr lang="it-IT" sz="1600" b="0" i="1" smtClean="0">
                          <a:latin typeface="Cambria Math" panose="02040503050406030204" pitchFamily="18" charset="0"/>
                          <a:ea typeface="Cambria Math" panose="02040503050406030204" pitchFamily="18" charset="0"/>
                        </a:rPr>
                        <m:t>𝑡</m:t>
                      </m:r>
                    </m:oMath>
                  </m:oMathPara>
                </a14:m>
                <a:endParaRPr lang="it-IT" sz="1600" b="0" dirty="0"/>
              </a:p>
              <a:p>
                <a:r>
                  <a:rPr lang="it-IT" sz="1400" dirty="0" err="1"/>
                  <a:t>where</a:t>
                </a:r>
                <a:r>
                  <a:rPr lang="it-IT" sz="1400" dirty="0"/>
                  <a:t>:</a:t>
                </a:r>
              </a:p>
              <a:p>
                <a:pPr marL="285750" indent="-285750" algn="just">
                  <a:buFont typeface="Arial" panose="020B0604020202020204" pitchFamily="34" charset="0"/>
                  <a:buChar char="•"/>
                </a:pP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𝐶</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oMath>
                </a14:m>
                <a:r>
                  <a:rPr lang="it-IT" sz="1600" b="0" dirty="0"/>
                  <a:t> </a:t>
                </a:r>
                <a:r>
                  <a:rPr lang="it-IT" sz="1600" b="0" dirty="0" err="1"/>
                  <a:t>is</a:t>
                </a:r>
                <a:r>
                  <a:rPr lang="it-IT" sz="1600" b="0" dirty="0"/>
                  <a:t> the </a:t>
                </a:r>
                <a:r>
                  <a:rPr lang="it-IT" sz="1600" b="0" dirty="0" err="1"/>
                  <a:t>corrected</a:t>
                </a:r>
                <a:r>
                  <a:rPr lang="it-IT" sz="1600" b="0" dirty="0"/>
                  <a:t> </a:t>
                </a:r>
                <a:r>
                  <a:rPr lang="it-IT" sz="1600" b="0" dirty="0" err="1"/>
                  <a:t>current</a:t>
                </a:r>
                <a:r>
                  <a:rPr lang="it-IT" sz="1600" b="0" dirty="0"/>
                  <a:t> of the </a:t>
                </a:r>
                <a:r>
                  <a:rPr lang="it-IT" sz="1600" b="0" dirty="0" err="1"/>
                  <a:t>battery</a:t>
                </a:r>
                <a:endParaRPr lang="it-IT" sz="1600" b="0" dirty="0"/>
              </a:p>
              <a:p>
                <a:pPr marL="285750" indent="-285750" algn="just">
                  <a:buFont typeface="Arial" panose="020B0604020202020204" pitchFamily="34" charset="0"/>
                  <a:buChar char="•"/>
                </a:pPr>
                <a14:m>
                  <m:oMath xmlns:m="http://schemas.openxmlformats.org/officeDocument/2006/math">
                    <m:r>
                      <a:rPr lang="it-IT" sz="1600" b="0" i="1" smtClean="0">
                        <a:latin typeface="Cambria Math" panose="02040503050406030204" pitchFamily="18" charset="0"/>
                      </a:rPr>
                      <m:t>𝐼</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oMath>
                </a14:m>
                <a:r>
                  <a:rPr lang="it-IT" sz="1600" b="0" dirty="0"/>
                  <a:t> </a:t>
                </a:r>
                <a:r>
                  <a:rPr lang="it-IT" sz="1600" b="0" dirty="0" err="1"/>
                  <a:t>is</a:t>
                </a:r>
                <a:r>
                  <a:rPr lang="it-IT" sz="1600" b="0" dirty="0"/>
                  <a:t> the </a:t>
                </a:r>
                <a:r>
                  <a:rPr lang="it-IT" sz="1600" b="0" dirty="0" err="1"/>
                  <a:t>discharging</a:t>
                </a:r>
                <a:r>
                  <a:rPr lang="it-IT" sz="1600" b="0" dirty="0"/>
                  <a:t> </a:t>
                </a:r>
                <a:r>
                  <a:rPr lang="it-IT" sz="1600" b="0" dirty="0" err="1"/>
                  <a:t>current</a:t>
                </a:r>
                <a:r>
                  <a:rPr lang="it-IT" sz="1600" b="0" dirty="0"/>
                  <a:t> of the </a:t>
                </a:r>
                <a:r>
                  <a:rPr lang="it-IT" sz="1600" b="0" dirty="0" err="1"/>
                  <a:t>battery</a:t>
                </a:r>
                <a:endParaRPr lang="it-IT" sz="1600" b="0" dirty="0"/>
              </a:p>
              <a:p>
                <a:pPr marL="285750" indent="-285750" algn="just">
                  <a:buFont typeface="Arial" panose="020B0604020202020204" pitchFamily="34" charset="0"/>
                  <a:buChar char="•"/>
                </a:pP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0</m:t>
                        </m:r>
                      </m:sub>
                    </m:sSub>
                  </m:oMath>
                </a14:m>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1</m:t>
                        </m:r>
                      </m:sub>
                    </m:sSub>
                  </m:oMath>
                </a14:m>
                <a:r>
                  <a:rPr lang="it-IT" sz="1600" b="0" dirty="0"/>
                  <a:t> and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2</m:t>
                        </m:r>
                      </m:sub>
                    </m:sSub>
                  </m:oMath>
                </a14:m>
                <a:r>
                  <a:rPr lang="it-IT" sz="1600" b="0" dirty="0"/>
                  <a:t> are </a:t>
                </a:r>
                <a:r>
                  <a:rPr lang="it-IT" sz="1600" b="0" dirty="0" err="1"/>
                  <a:t>constant</a:t>
                </a:r>
                <a:r>
                  <a:rPr lang="it-IT" sz="1600" b="0" dirty="0"/>
                  <a:t> </a:t>
                </a:r>
                <a:r>
                  <a:rPr lang="it-IT" sz="1600" b="0" dirty="0" err="1"/>
                  <a:t>values</a:t>
                </a:r>
                <a:r>
                  <a:rPr lang="it-IT" sz="1600" b="0" dirty="0"/>
                  <a:t> from </a:t>
                </a:r>
                <a:r>
                  <a:rPr lang="it-IT" sz="1600" b="0" dirty="0" err="1"/>
                  <a:t>experimental</a:t>
                </a:r>
                <a:r>
                  <a:rPr lang="it-IT" sz="1600" b="0" dirty="0"/>
                  <a:t> data</a:t>
                </a:r>
              </a:p>
              <a:p>
                <a:endParaRPr lang="it-IT" sz="1600" dirty="0"/>
              </a:p>
              <a:p>
                <a:pPr algn="just"/>
                <a:r>
                  <a:rPr lang="it-IT" sz="1400" b="0" dirty="0" err="1"/>
                  <a:t>Its</a:t>
                </a:r>
                <a:r>
                  <a:rPr lang="it-IT" sz="1400" b="0" dirty="0"/>
                  <a:t> </a:t>
                </a:r>
                <a:r>
                  <a:rPr lang="it-IT" sz="1400" dirty="0" err="1"/>
                  <a:t>a</a:t>
                </a:r>
                <a:r>
                  <a:rPr lang="it-IT" sz="1400" b="0" dirty="0" err="1"/>
                  <a:t>ccuracy</a:t>
                </a:r>
                <a:r>
                  <a:rPr lang="it-IT" sz="1400" b="0" dirty="0"/>
                  <a:t> </a:t>
                </a:r>
                <a:r>
                  <a:rPr lang="it-IT" sz="1400" b="0" dirty="0" err="1"/>
                  <a:t>is</a:t>
                </a:r>
                <a:r>
                  <a:rPr lang="it-IT" sz="1400" b="0" dirty="0"/>
                  <a:t> superior to the </a:t>
                </a:r>
                <a:r>
                  <a:rPr lang="it-IT" sz="1400" b="0" dirty="0" err="1"/>
                  <a:t>conventional</a:t>
                </a:r>
                <a:r>
                  <a:rPr lang="it-IT" sz="1400" b="0" dirty="0"/>
                  <a:t> Coulomb </a:t>
                </a:r>
                <a:r>
                  <a:rPr lang="it-IT" sz="1400" b="0" dirty="0" err="1"/>
                  <a:t>Counting</a:t>
                </a:r>
                <a:r>
                  <a:rPr lang="it-IT" sz="1400" b="0" dirty="0"/>
                  <a:t> Method. </a:t>
                </a:r>
                <a:br>
                  <a:rPr lang="it-IT" sz="1600" b="0" dirty="0"/>
                </a:br>
                <a:endParaRPr lang="en-US" sz="1600" dirty="0"/>
              </a:p>
            </p:txBody>
          </p:sp>
        </mc:Choice>
        <mc:Fallback xmlns="">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7757700" y="1960041"/>
                <a:ext cx="3397981" cy="3773021"/>
              </a:xfrm>
              <a:prstGeom prst="rect">
                <a:avLst/>
              </a:prstGeom>
              <a:blipFill>
                <a:blip r:embed="rId5"/>
                <a:stretch>
                  <a:fillRect l="-718" t="-485" r="-898"/>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normAutofit/>
          </a:bodyPr>
          <a:lstStyle/>
          <a:p>
            <a:pPr lvl="1" algn="just"/>
            <a:r>
              <a:rPr lang="it-IT" dirty="0"/>
              <a:t>State of </a:t>
            </a:r>
            <a:r>
              <a:rPr lang="it-IT" dirty="0" err="1"/>
              <a:t>Charge</a:t>
            </a:r>
            <a:r>
              <a:rPr lang="it-IT" dirty="0"/>
              <a:t> </a:t>
            </a:r>
            <a:r>
              <a:rPr lang="it-IT" dirty="0" err="1"/>
              <a:t>Estimation</a:t>
            </a:r>
            <a:r>
              <a:rPr lang="it-IT" dirty="0"/>
              <a:t> for Electric </a:t>
            </a:r>
            <a:r>
              <a:rPr lang="it-IT" dirty="0" err="1"/>
              <a:t>Vehicle</a:t>
            </a:r>
            <a:r>
              <a:rPr lang="it-IT" dirty="0"/>
              <a:t> </a:t>
            </a:r>
            <a:r>
              <a:rPr lang="it-IT" dirty="0" err="1"/>
              <a:t>Battery</a:t>
            </a:r>
            <a:r>
              <a:rPr lang="it-IT" dirty="0"/>
              <a:t> Management Systems Using the </a:t>
            </a:r>
            <a:r>
              <a:rPr lang="it-IT" dirty="0" err="1"/>
              <a:t>Hybrid</a:t>
            </a:r>
            <a:r>
              <a:rPr lang="it-IT" dirty="0"/>
              <a:t> </a:t>
            </a:r>
            <a:r>
              <a:rPr lang="it-IT" dirty="0" err="1"/>
              <a:t>Recurrent</a:t>
            </a:r>
            <a:r>
              <a:rPr lang="it-IT" dirty="0"/>
              <a:t> Learning </a:t>
            </a:r>
            <a:r>
              <a:rPr lang="it-IT" dirty="0" err="1"/>
              <a:t>Approach</a:t>
            </a:r>
            <a:r>
              <a:rPr lang="it-IT" dirty="0"/>
              <a:t> with </a:t>
            </a:r>
            <a:r>
              <a:rPr lang="it-IT" dirty="0" err="1"/>
              <a:t>Explainable</a:t>
            </a:r>
            <a:r>
              <a:rPr lang="it-IT" dirty="0"/>
              <a:t> </a:t>
            </a:r>
            <a:r>
              <a:rPr lang="it-IT" dirty="0" err="1"/>
              <a:t>Artificial</a:t>
            </a:r>
            <a:r>
              <a:rPr lang="it-IT" dirty="0"/>
              <a:t> Intelligence: </a:t>
            </a:r>
            <a:r>
              <a:rPr lang="it-IT"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err="1"/>
              <a:t>Synthetic</a:t>
            </a:r>
            <a:r>
              <a:rPr lang="it-IT" dirty="0"/>
              <a:t> Stage of </a:t>
            </a:r>
            <a:r>
              <a:rPr lang="it-IT" dirty="0" err="1"/>
              <a:t>Charge</a:t>
            </a:r>
            <a:r>
              <a:rPr lang="it-IT" dirty="0"/>
              <a:t> </a:t>
            </a:r>
            <a:r>
              <a:rPr lang="it-IT" dirty="0" err="1"/>
              <a:t>Estimation</a:t>
            </a:r>
            <a:r>
              <a:rPr lang="it-IT" dirty="0"/>
              <a:t> for </a:t>
            </a:r>
            <a:r>
              <a:rPr lang="it-IT" dirty="0" err="1"/>
              <a:t>Lithium-ion</a:t>
            </a:r>
            <a:r>
              <a:rPr lang="it-IT" dirty="0"/>
              <a:t> </a:t>
            </a:r>
            <a:r>
              <a:rPr lang="it-IT" dirty="0" err="1"/>
              <a:t>Batteries</a:t>
            </a:r>
            <a:r>
              <a:rPr lang="it-IT" dirty="0"/>
              <a:t> </a:t>
            </a:r>
            <a:r>
              <a:rPr lang="it-IT" dirty="0" err="1"/>
              <a:t>Based</a:t>
            </a:r>
            <a:r>
              <a:rPr lang="it-IT" dirty="0"/>
              <a:t> on Long Short-</a:t>
            </a:r>
            <a:r>
              <a:rPr lang="it-IT" dirty="0" err="1"/>
              <a:t>Term</a:t>
            </a:r>
            <a:r>
              <a:rPr lang="it-IT" dirty="0"/>
              <a:t> Memory Network </a:t>
            </a:r>
            <a:r>
              <a:rPr lang="it-IT" dirty="0" err="1"/>
              <a:t>Modeling</a:t>
            </a:r>
            <a:r>
              <a:rPr lang="it-IT" dirty="0"/>
              <a:t> and </a:t>
            </a:r>
            <a:r>
              <a:rPr lang="it-IT" dirty="0" err="1"/>
              <a:t>Adaptive</a:t>
            </a:r>
            <a:r>
              <a:rPr lang="it-IT" dirty="0"/>
              <a:t> H-Infinity Filter: </a:t>
            </a:r>
            <a:r>
              <a:rPr lang="it-IT" dirty="0">
                <a:solidFill>
                  <a:srgbClr val="CC9900"/>
                </a:solidFill>
                <a:hlinkClick r:id="rId3">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pPr marL="201168" lvl="1" indent="0" algn="just">
              <a:buNone/>
            </a:pPr>
            <a:endParaRPr lang="it-IT"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1807337"/>
            <a:ext cx="10077653" cy="369332"/>
          </a:xfrm>
          <a:prstGeom prst="rect">
            <a:avLst/>
          </a:prstGeom>
          <a:noFill/>
        </p:spPr>
        <p:txBody>
          <a:bodyPr wrap="square" rtlCol="0">
            <a:spAutoFit/>
          </a:bodyPr>
          <a:lstStyle/>
          <a:p>
            <a:pPr marL="201168" lvl="1" algn="ctr">
              <a:buClr>
                <a:schemeClr val="accent1"/>
              </a:buClr>
            </a:pPr>
            <a:r>
              <a:rPr lang="it-IT" dirty="0"/>
              <a:t>Dataset: </a:t>
            </a:r>
            <a:r>
              <a:rPr lang="it-IT" dirty="0">
                <a:solidFill>
                  <a:srgbClr val="CC9900"/>
                </a:solidFill>
                <a:hlinkClick r:id="rId3">
                  <a:extLst>
                    <a:ext uri="{A12FA001-AC4F-418D-AE19-62706E023703}">
                      <ahyp:hlinkClr xmlns:ahyp="http://schemas.microsoft.com/office/drawing/2018/hyperlinkcolor" val="tx"/>
                    </a:ext>
                  </a:extLst>
                </a:hlinkClick>
              </a:rPr>
              <a:t>https://doi.org/10.17632/cp3473x7xv.3</a:t>
            </a:r>
            <a:endParaRPr lang="it-IT" dirty="0">
              <a:solidFill>
                <a:srgbClr val="CC9900"/>
              </a:solidFill>
            </a:endParaRPr>
          </a:p>
        </p:txBody>
      </p:sp>
      <p:pic>
        <p:nvPicPr>
          <p:cNvPr id="9" name="Segnaposto contenuto 4" descr="Immagine che contiene testo, schermata, diagramma, Carattere&#10;&#10;Descrizione generata automaticamente">
            <a:extLst>
              <a:ext uri="{FF2B5EF4-FFF2-40B4-BE49-F238E27FC236}">
                <a16:creationId xmlns:a16="http://schemas.microsoft.com/office/drawing/2014/main" id="{D25B116C-B5F1-7A69-9F8F-1505E7EAC3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7379" y="2246646"/>
            <a:ext cx="7457242" cy="4018410"/>
          </a:xfrm>
        </p:spPr>
      </p:pic>
    </p:spTree>
    <p:extLst>
      <p:ext uri="{BB962C8B-B14F-4D97-AF65-F5344CB8AC3E}">
        <p14:creationId xmlns:p14="http://schemas.microsoft.com/office/powerpoint/2010/main" val="360222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diagramma, schermata, testo, Piano&#10;&#10;Descrizione generata automaticamente">
            <a:extLst>
              <a:ext uri="{FF2B5EF4-FFF2-40B4-BE49-F238E27FC236}">
                <a16:creationId xmlns:a16="http://schemas.microsoft.com/office/drawing/2014/main" id="{6F852287-040A-D0A9-A6B9-82BA8DE0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88" y="2672708"/>
            <a:ext cx="3354503" cy="2016000"/>
          </a:xfrm>
          <a:prstGeom prst="rect">
            <a:avLst/>
          </a:prstGeom>
        </p:spPr>
      </p:pic>
      <p:sp>
        <p:nvSpPr>
          <p:cNvPr id="15" name="CasellaDiTesto 14">
            <a:extLst>
              <a:ext uri="{FF2B5EF4-FFF2-40B4-BE49-F238E27FC236}">
                <a16:creationId xmlns:a16="http://schemas.microsoft.com/office/drawing/2014/main" id="{8BEE2705-19A4-573C-452B-9BDC33F9D75A}"/>
              </a:ext>
            </a:extLst>
          </p:cNvPr>
          <p:cNvSpPr txBox="1"/>
          <p:nvPr/>
        </p:nvSpPr>
        <p:spPr>
          <a:xfrm>
            <a:off x="1097280" y="2026377"/>
            <a:ext cx="4193126" cy="923330"/>
          </a:xfrm>
          <a:prstGeom prst="rect">
            <a:avLst/>
          </a:prstGeom>
          <a:noFill/>
        </p:spPr>
        <p:txBody>
          <a:bodyPr wrap="square" rtlCol="0">
            <a:spAutoFit/>
          </a:bodyPr>
          <a:lstStyle/>
          <a:p>
            <a:pPr algn="ctr"/>
            <a:r>
              <a:rPr lang="it-IT" dirty="0"/>
              <a:t>The </a:t>
            </a:r>
            <a:r>
              <a:rPr lang="it-IT" b="1" dirty="0"/>
              <a:t>Long Short-Time Memory Unit </a:t>
            </a:r>
            <a:r>
              <a:rPr lang="it-IT" dirty="0" err="1"/>
              <a:t>is</a:t>
            </a:r>
            <a:r>
              <a:rPr lang="it-IT" dirty="0"/>
              <a:t> </a:t>
            </a:r>
            <a:r>
              <a:rPr lang="it-IT" dirty="0" err="1"/>
              <a:t>developed</a:t>
            </a:r>
            <a:r>
              <a:rPr lang="it-IT" dirty="0"/>
              <a:t> to </a:t>
            </a:r>
            <a:r>
              <a:rPr lang="it-IT" dirty="0" err="1"/>
              <a:t>prevent</a:t>
            </a:r>
            <a:r>
              <a:rPr lang="it-IT" dirty="0"/>
              <a:t> the </a:t>
            </a:r>
            <a:r>
              <a:rPr lang="it-IT" dirty="0" err="1"/>
              <a:t>problem</a:t>
            </a:r>
            <a:r>
              <a:rPr lang="it-IT" dirty="0"/>
              <a:t> of long-</a:t>
            </a:r>
            <a:r>
              <a:rPr lang="it-IT" dirty="0" err="1"/>
              <a:t>term</a:t>
            </a:r>
            <a:r>
              <a:rPr lang="it-IT" dirty="0"/>
              <a:t> </a:t>
            </a:r>
            <a:r>
              <a:rPr lang="it-IT" dirty="0" err="1"/>
              <a:t>dependency</a:t>
            </a:r>
            <a:r>
              <a:rPr lang="it-IT" dirty="0"/>
              <a:t>.</a:t>
            </a:r>
            <a:endParaRPr lang="en-US" dirty="0"/>
          </a:p>
        </p:txBody>
      </p:sp>
      <p:pic>
        <p:nvPicPr>
          <p:cNvPr id="8" name="Immagine 7" descr="Immagine che contiene diagramma, testo, schermata, Piano&#10;&#10;Descrizione generata automaticamente">
            <a:extLst>
              <a:ext uri="{FF2B5EF4-FFF2-40B4-BE49-F238E27FC236}">
                <a16:creationId xmlns:a16="http://schemas.microsoft.com/office/drawing/2014/main" id="{CCE75062-D844-AE4B-06E5-0EB456C3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71" y="2672708"/>
            <a:ext cx="3402531" cy="2016000"/>
          </a:xfrm>
          <a:prstGeom prst="rect">
            <a:avLst/>
          </a:prstGeom>
        </p:spPr>
      </p:pic>
      <p:sp>
        <p:nvSpPr>
          <p:cNvPr id="17" name="CasellaDiTesto 16">
            <a:extLst>
              <a:ext uri="{FF2B5EF4-FFF2-40B4-BE49-F238E27FC236}">
                <a16:creationId xmlns:a16="http://schemas.microsoft.com/office/drawing/2014/main" id="{B5B53A84-DDA2-3881-E590-38043D437B0A}"/>
              </a:ext>
            </a:extLst>
          </p:cNvPr>
          <p:cNvSpPr txBox="1"/>
          <p:nvPr/>
        </p:nvSpPr>
        <p:spPr>
          <a:xfrm>
            <a:off x="6422257" y="2026377"/>
            <a:ext cx="4253155" cy="923330"/>
          </a:xfrm>
          <a:prstGeom prst="rect">
            <a:avLst/>
          </a:prstGeom>
          <a:noFill/>
        </p:spPr>
        <p:txBody>
          <a:bodyPr wrap="square" rtlCol="0">
            <a:spAutoFit/>
          </a:bodyPr>
          <a:lstStyle/>
          <a:p>
            <a:pPr algn="ctr"/>
            <a:r>
              <a:rPr lang="it-IT" b="1" dirty="0"/>
              <a:t>The </a:t>
            </a:r>
            <a:r>
              <a:rPr lang="it-IT" b="1" dirty="0" err="1"/>
              <a:t>Gated</a:t>
            </a:r>
            <a:r>
              <a:rPr lang="it-IT" b="1" dirty="0"/>
              <a:t> </a:t>
            </a:r>
            <a:r>
              <a:rPr lang="it-IT" b="1" dirty="0" err="1"/>
              <a:t>Recurrent</a:t>
            </a:r>
            <a:r>
              <a:rPr lang="it-IT" b="1" dirty="0"/>
              <a:t> Unit </a:t>
            </a:r>
            <a:r>
              <a:rPr lang="it-IT" dirty="0" err="1"/>
              <a:t>is</a:t>
            </a:r>
            <a:r>
              <a:rPr lang="it-IT" dirty="0"/>
              <a:t> </a:t>
            </a:r>
            <a:r>
              <a:rPr lang="it-IT" dirty="0" err="1"/>
              <a:t>developed</a:t>
            </a:r>
            <a:r>
              <a:rPr lang="it-IT" dirty="0"/>
              <a:t> </a:t>
            </a:r>
            <a:r>
              <a:rPr lang="it-IT" dirty="0" err="1"/>
              <a:t>as</a:t>
            </a:r>
            <a:r>
              <a:rPr lang="it-IT" dirty="0"/>
              <a:t> an </a:t>
            </a:r>
            <a:r>
              <a:rPr lang="it-IT" dirty="0" err="1"/>
              <a:t>updated</a:t>
            </a:r>
            <a:r>
              <a:rPr lang="it-IT" dirty="0"/>
              <a:t> </a:t>
            </a:r>
            <a:r>
              <a:rPr lang="it-IT" dirty="0" err="1"/>
              <a:t>version</a:t>
            </a:r>
            <a:r>
              <a:rPr lang="it-IT" dirty="0"/>
              <a:t> of LSTM </a:t>
            </a:r>
            <a:r>
              <a:rPr lang="en-US" dirty="0"/>
              <a:t>to counteract the complexity of the latter.</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DF0329A1-A255-4342-622A-72F0E0FCD903}"/>
                  </a:ext>
                </a:extLst>
              </p:cNvPr>
              <p:cNvSpPr txBox="1"/>
              <p:nvPr/>
            </p:nvSpPr>
            <p:spPr>
              <a:xfrm>
                <a:off x="1097279" y="4688708"/>
                <a:ext cx="4193127" cy="1514710"/>
              </a:xfrm>
              <a:prstGeom prst="rect">
                <a:avLst/>
              </a:prstGeom>
              <a:noFill/>
            </p:spPr>
            <p:txBody>
              <a:bodyPr wrap="square" lIns="0" tIns="0" rIns="0" bIns="0" rtlCol="0">
                <a:spAutoFit/>
              </a:bodyPr>
              <a:lstStyle/>
              <a:p>
                <a:pPr algn="ctr"/>
                <a:r>
                  <a:rPr lang="it-IT" sz="1600" b="1" dirty="0" err="1"/>
                  <a:t>forget</a:t>
                </a:r>
                <a:r>
                  <a:rPr lang="it-IT" sz="1600" b="1" dirty="0"/>
                  <a: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a14:m>
                <a:endParaRPr lang="it-IT" sz="1600" b="0" dirty="0">
                  <a:ea typeface="Cambria Math" panose="02040503050406030204" pitchFamily="18" charset="0"/>
                </a:endParaRPr>
              </a:p>
              <a:p>
                <a:pPr algn="ctr"/>
                <a:r>
                  <a:rPr lang="it-IT" sz="1600" b="1" dirty="0"/>
                  <a:t>input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𝑘</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𝑘</m:t>
                            </m:r>
                          </m:sub>
                        </m:sSub>
                      </m:e>
                    </m:d>
                  </m:oMath>
                </a14:m>
                <a:endParaRPr lang="it-IT" sz="1600" dirty="0">
                  <a:ea typeface="Cambria Math" panose="02040503050406030204" pitchFamily="18" charset="0"/>
                </a:endParaRPr>
              </a:p>
              <a:p>
                <a:pPr algn="ctr"/>
                <a:r>
                  <a:rPr lang="en-US" sz="1600" b="1" dirty="0"/>
                  <a:t>candidate values</a:t>
                </a:r>
                <a:r>
                  <a:rPr lang="en-US" sz="1600" dirty="0"/>
                  <a:t>: </a:t>
                </a:r>
                <a14:m>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a14:m>
                <a:endParaRPr lang="en-US" sz="1600" dirty="0"/>
              </a:p>
              <a:p>
                <a:pPr algn="ctr"/>
                <a:r>
                  <a:rPr lang="it-IT" sz="1600" b="1" dirty="0" err="1"/>
                  <a:t>cell</a:t>
                </a:r>
                <a:r>
                  <a:rPr lang="it-IT" sz="1600" b="1" dirty="0"/>
                  <a:t> </a:t>
                </a:r>
                <a:r>
                  <a:rPr lang="it-IT" sz="1600" b="1" dirty="0" err="1"/>
                  <a:t>memory</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𝑘</m:t>
                            </m:r>
                          </m:sub>
                        </m:sSub>
                      </m:e>
                    </m:acc>
                  </m:oMath>
                </a14:m>
                <a:endParaRPr lang="en-US" sz="1600" dirty="0"/>
              </a:p>
              <a:p>
                <a:pPr algn="ctr"/>
                <a:r>
                  <a:rPr lang="it-IT" sz="1600" b="1" dirty="0"/>
                  <a:t>output</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𝑂</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i="1">
                                <a:latin typeface="Cambria Math" panose="02040503050406030204" pitchFamily="18" charset="0"/>
                                <a:ea typeface="Cambria Math" panose="02040503050406030204" pitchFamily="18" charset="0"/>
                              </a:rPr>
                              <m:t>𝑘</m:t>
                            </m:r>
                          </m:sub>
                        </m:sSub>
                      </m:e>
                    </m:d>
                  </m:oMath>
                </a14:m>
                <a:endParaRPr lang="en-US" sz="1600" dirty="0"/>
              </a:p>
              <a:p>
                <a:pPr algn="ctr"/>
                <a:r>
                  <a:rPr lang="it-IT" sz="1600" b="1" dirty="0"/>
                  <a:t>output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a14:m>
                <a:endParaRPr lang="en-US" sz="1600" dirty="0"/>
              </a:p>
            </p:txBody>
          </p:sp>
        </mc:Choice>
        <mc:Fallback xmlns="">
          <p:sp>
            <p:nvSpPr>
              <p:cNvPr id="20" name="CasellaDiTesto 19">
                <a:extLst>
                  <a:ext uri="{FF2B5EF4-FFF2-40B4-BE49-F238E27FC236}">
                    <a16:creationId xmlns:a16="http://schemas.microsoft.com/office/drawing/2014/main" id="{DF0329A1-A255-4342-622A-72F0E0FCD903}"/>
                  </a:ext>
                </a:extLst>
              </p:cNvPr>
              <p:cNvSpPr txBox="1">
                <a:spLocks noRot="1" noChangeAspect="1" noMove="1" noResize="1" noEditPoints="1" noAdjustHandles="1" noChangeArrowheads="1" noChangeShapeType="1" noTextEdit="1"/>
              </p:cNvSpPr>
              <p:nvPr/>
            </p:nvSpPr>
            <p:spPr>
              <a:xfrm>
                <a:off x="1097279" y="4688708"/>
                <a:ext cx="4193127" cy="1514710"/>
              </a:xfrm>
              <a:prstGeom prst="rect">
                <a:avLst/>
              </a:prstGeom>
              <a:blipFill>
                <a:blip r:embed="rId5"/>
                <a:stretch>
                  <a:fillRect l="-1017" t="-2410" b="-7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1898C45E-EED4-1F94-49C0-A9036F7D0C54}"/>
                  </a:ext>
                </a:extLst>
              </p:cNvPr>
              <p:cNvSpPr txBox="1"/>
              <p:nvPr/>
            </p:nvSpPr>
            <p:spPr>
              <a:xfrm>
                <a:off x="6446273" y="4688708"/>
                <a:ext cx="4193126" cy="1105944"/>
              </a:xfrm>
              <a:prstGeom prst="rect">
                <a:avLst/>
              </a:prstGeom>
              <a:noFill/>
            </p:spPr>
            <p:txBody>
              <a:bodyPr wrap="square">
                <a:spAutoFit/>
              </a:bodyPr>
              <a:lstStyle/>
              <a:p>
                <a:pPr algn="ctr"/>
                <a:r>
                  <a:rPr lang="it-IT" sz="1600" b="1" dirty="0"/>
                  <a:t>update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𝑧</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e>
                    </m:d>
                  </m:oMath>
                </a14:m>
                <a:endParaRPr lang="it-IT" sz="1600" b="0" dirty="0">
                  <a:ea typeface="Cambria Math" panose="02040503050406030204" pitchFamily="18" charset="0"/>
                </a:endParaRPr>
              </a:p>
              <a:p>
                <a:pPr algn="ctr"/>
                <a:r>
                  <a:rPr lang="it-IT" sz="1600" b="1" dirty="0"/>
                  <a:t>reset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𝑟</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oMath>
                </a14:m>
                <a:endParaRPr lang="it-IT" sz="1600" dirty="0">
                  <a:ea typeface="Cambria Math" panose="02040503050406030204" pitchFamily="18" charset="0"/>
                </a:endParaRPr>
              </a:p>
              <a:p>
                <a:pPr algn="ctr"/>
                <a:r>
                  <a:rPr lang="en-US" sz="1600" b="1" dirty="0"/>
                  <a:t>candidate values</a:t>
                </a:r>
                <a:r>
                  <a:rPr lang="en-US" sz="1600" dirty="0"/>
                  <a:t>: </a:t>
                </a:r>
                <a14:m>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r>
                              <a:rPr lang="it-IT" sz="1600" i="1" smtClean="0">
                                <a:latin typeface="Cambria Math" panose="02040503050406030204" pitchFamily="18" charset="0"/>
                                <a:ea typeface="Cambria Math" panose="02040503050406030204" pitchFamily="18" charset="0"/>
                              </a:rPr>
                              <m:t>𝑤</m:t>
                            </m:r>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𝑟</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e>
                    </m:func>
                  </m:oMath>
                </a14:m>
                <a:endParaRPr lang="en-US" sz="1600" dirty="0"/>
              </a:p>
              <a:p>
                <a:pPr algn="ctr"/>
                <a:r>
                  <a:rPr lang="it-IT" sz="1600" b="1" dirty="0"/>
                  <a:t>output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h</m:t>
                            </m:r>
                          </m:e>
                          <m:sub>
                            <m:r>
                              <a:rPr lang="it-IT" sz="1600" i="1">
                                <a:latin typeface="Cambria Math" panose="02040503050406030204" pitchFamily="18" charset="0"/>
                              </a:rPr>
                              <m:t>𝑘</m:t>
                            </m:r>
                          </m:sub>
                        </m:sSub>
                      </m:e>
                    </m:acc>
                  </m:oMath>
                </a14:m>
                <a:endParaRPr lang="en-US" sz="1600" dirty="0"/>
              </a:p>
            </p:txBody>
          </p:sp>
        </mc:Choice>
        <mc:Fallback xmlns="">
          <p:sp>
            <p:nvSpPr>
              <p:cNvPr id="22" name="CasellaDiTesto 21">
                <a:extLst>
                  <a:ext uri="{FF2B5EF4-FFF2-40B4-BE49-F238E27FC236}">
                    <a16:creationId xmlns:a16="http://schemas.microsoft.com/office/drawing/2014/main" id="{1898C45E-EED4-1F94-49C0-A9036F7D0C54}"/>
                  </a:ext>
                </a:extLst>
              </p:cNvPr>
              <p:cNvSpPr txBox="1">
                <a:spLocks noRot="1" noChangeAspect="1" noMove="1" noResize="1" noEditPoints="1" noAdjustHandles="1" noChangeArrowheads="1" noChangeShapeType="1" noTextEdit="1"/>
              </p:cNvSpPr>
              <p:nvPr/>
            </p:nvSpPr>
            <p:spPr>
              <a:xfrm>
                <a:off x="6446273" y="4688708"/>
                <a:ext cx="4193126" cy="1105944"/>
              </a:xfrm>
              <a:prstGeom prst="rect">
                <a:avLst/>
              </a:prstGeom>
              <a:blipFill>
                <a:blip r:embed="rId6"/>
                <a:stretch>
                  <a:fillRect t="-1648" r="-8285" b="-6044"/>
                </a:stretch>
              </a:blipFill>
            </p:spPr>
            <p:txBody>
              <a:bodyPr/>
              <a:lstStyle/>
              <a:p>
                <a:r>
                  <a:rPr lang="en-US">
                    <a:noFill/>
                  </a:rPr>
                  <a:t> </a:t>
                </a:r>
              </a:p>
            </p:txBody>
          </p:sp>
        </mc:Fallback>
      </mc:AlternateContent>
    </p:spTree>
    <p:extLst>
      <p:ext uri="{BB962C8B-B14F-4D97-AF65-F5344CB8AC3E}">
        <p14:creationId xmlns:p14="http://schemas.microsoft.com/office/powerpoint/2010/main" val="889819782"/>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3816</TotalTime>
  <Words>4090</Words>
  <Application>Microsoft Office PowerPoint</Application>
  <PresentationFormat>Widescreen</PresentationFormat>
  <Paragraphs>245</Paragraphs>
  <Slides>20</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Calibri Light</vt:lpstr>
      <vt:lpstr>Cambria Math</vt:lpstr>
      <vt:lpstr>Open Sans</vt:lpstr>
      <vt:lpstr>Open Sans</vt:lpstr>
      <vt:lpstr>Times New Roman</vt:lpstr>
      <vt:lpstr>Wingdings</vt:lpstr>
      <vt:lpstr>Retrospettivo</vt:lpstr>
      <vt:lpstr>Personalizza struttura</vt:lpstr>
      <vt:lpstr>PowerPoint Presentation</vt:lpstr>
      <vt:lpstr>Bibliography</vt:lpstr>
      <vt:lpstr>Table of contents</vt:lpstr>
      <vt:lpstr>Abstract</vt:lpstr>
      <vt:lpstr>An overview on the main topics</vt:lpstr>
      <vt:lpstr>Typical approaches and their drawbacks</vt:lpstr>
      <vt:lpstr>Advanced approaches</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PowerPoint Presentation</vt:lpstr>
      <vt:lpstr>SOC Estimation Using the Feed-Forward Learning Approach and Machine Learning Techniques with Explainable Artificial Intelligence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Sayandeep Dey</cp:lastModifiedBy>
  <cp:revision>188</cp:revision>
  <cp:lastPrinted>2022-11-28T08:56:24Z</cp:lastPrinted>
  <dcterms:created xsi:type="dcterms:W3CDTF">2022-11-23T21:58:37Z</dcterms:created>
  <dcterms:modified xsi:type="dcterms:W3CDTF">2025-03-24T20:39:39Z</dcterms:modified>
</cp:coreProperties>
</file>